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it"/>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72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it" altLang="ko-KR" sz="4400"/>
              <a:t>Il Secondo Figlio era perduto ed è stato ritrovato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Di oggi</a:t>
            </a:r>
            <a:r xmlns:a="http://schemas.openxmlformats.org/drawingml/2006/main">
              <a:rPr altLang="en-US" lang="it" sz="4000">
                <a:solidFill>
                  <a:srgbClr val="ff0000"/>
                </a:solidFill>
              </a:rPr>
              <a:t> </a:t>
            </a:r>
            <a:r xmlns:a="http://schemas.openxmlformats.org/drawingml/2006/main">
              <a:rPr altLang="ko-KR" lang="it" sz="4000">
                <a:solidFill>
                  <a:srgbClr val="ff0000"/>
                </a:solidFill>
              </a:rPr>
              <a:t>Quiz</a:t>
            </a:r>
            <a:r xmlns:a="http://schemas.openxmlformats.org/drawingml/2006/main">
              <a:rPr altLang="en-US" lang="it"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t" sz="3200">
                <a:solidFill>
                  <a:schemeClr val="tx1">
                    <a:lumMod val="65000"/>
                    <a:lumOff val="35000"/>
                  </a:schemeClr>
                </a:solidFill>
              </a:rPr>
              <a:t>Come ha trattato il padre il secondo figlio quando è tornato?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① </a:t>
            </a:r>
            <a:r xmlns:a="http://schemas.openxmlformats.org/drawingml/2006/main">
              <a:rPr altLang="ko-KR" lang="it" sz="2800">
                <a:solidFill>
                  <a:schemeClr val="tx1">
                    <a:lumMod val="65000"/>
                    <a:lumOff val="35000"/>
                  </a:schemeClr>
                </a:solidFill>
              </a:rPr>
              <a:t>Ha cacciato il secondo figlio.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② </a:t>
            </a:r>
            <a:r xmlns:a="http://schemas.openxmlformats.org/drawingml/2006/main">
              <a:rPr altLang="ko-KR" lang="it" sz="2800">
                <a:solidFill>
                  <a:schemeClr val="tx1">
                    <a:lumMod val="65000"/>
                    <a:lumOff val="35000"/>
                  </a:schemeClr>
                </a:solidFill>
              </a:rPr>
              <a:t>Ha colpito il secondo figlio.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③ </a:t>
            </a:r>
            <a:r xmlns:a="http://schemas.openxmlformats.org/drawingml/2006/main">
              <a:rPr altLang="ko-KR" lang="it" sz="2800">
                <a:solidFill>
                  <a:schemeClr val="tx1">
                    <a:lumMod val="65000"/>
                    <a:lumOff val="35000"/>
                  </a:schemeClr>
                </a:solidFill>
              </a:rPr>
              <a:t>Non ha visto il secondo figlio.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④ </a:t>
            </a:r>
            <a:r xmlns:a="http://schemas.openxmlformats.org/drawingml/2006/main">
              <a:rPr altLang="ko-KR" lang="it" sz="2800">
                <a:solidFill>
                  <a:schemeClr val="tx1">
                    <a:lumMod val="65000"/>
                    <a:lumOff val="35000"/>
                  </a:schemeClr>
                </a:solidFill>
              </a:rPr>
              <a:t>Accolse volentieri il secondo figlio.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rgbClr val="ff0000"/>
                </a:solidFill>
              </a:rPr>
              <a:t>④ </a:t>
            </a:r>
            <a:r xmlns:a="http://schemas.openxmlformats.org/drawingml/2006/main">
              <a:rPr altLang="ko-KR" lang="it" sz="2800">
                <a:solidFill>
                  <a:srgbClr val="ff0000"/>
                </a:solidFill>
              </a:rPr>
              <a:t>Accolse volentieri il secondo figlio.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81La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it" altLang="ko-KR" sz="4400"/>
              <a:t>Un debitore che doveva diecimila talenti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it" sz="3600"/>
              <a:t>"Non avresti dovuto avere pietà del tuo conservo così come io ho avuto pietà di 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Matteo</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18:</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C'era un uomo che doveva al re diecimila talenti. Il re ebbe pietà dell'uomo e cancellò il debito.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Uscito quell'uomo, trovò uno dei suoi conservi che gli doveva cento denari. Lo afferrò ed era arrabbiato con lui. "Ripagami quello che mi devi!"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it" sz="3200">
                <a:solidFill>
                  <a:schemeClr val="tx1">
                    <a:lumMod val="65000"/>
                    <a:lumOff val="35000"/>
                  </a:schemeClr>
                </a:solidFill>
              </a:rPr>
              <a:t>E gettò in prigione il suo conservo. Il re apprese questa notizia dall'altro suo servitore.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Allora il re si arrabbiò e richiamò indietro il servo. “Ho cancellato tutto quel tuo debito perché mi hai pregato di farlo. Non avresti dovuto avere pietà dei tuoi compagni di servizio, così come io ho avuto pietà di 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Gesù disse: “Come il nostro Padre nei cieli vi ha perdonato, voi dovreste perdonarvi a vicenda”.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t>La lezione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it" sz="3200">
                <a:solidFill>
                  <a:schemeClr val="tx1">
                    <a:lumMod val="65000"/>
                    <a:lumOff val="35000"/>
                  </a:schemeClr>
                </a:solidFill>
              </a:rPr>
              <a:t>Un servo fu liberato da un debito molto ingente di diecimila talenti.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Ma non perdonò al suo conservo che gli doveva cento denari.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Questo è un atteggiamento ingrato.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Anche noi siamo stati perdonati e salvati per grazia attraverso Gesù.</a:t>
            </a:r>
            <a:r xmlns:a="http://schemas.openxmlformats.org/drawingml/2006/main">
              <a:rPr altLang="en-US" lang="it" sz="3200">
                <a:solidFill>
                  <a:schemeClr val="tx1">
                    <a:lumMod val="65000"/>
                    <a:lumOff val="35000"/>
                  </a:schemeClr>
                </a:solidFill>
              </a:rPr>
              <a:t> </a:t>
            </a:r>
            <a:r xmlns:a="http://schemas.openxmlformats.org/drawingml/2006/main">
              <a:rPr altLang="ko-KR" lang="it" sz="3200">
                <a:solidFill>
                  <a:schemeClr val="tx1">
                    <a:lumMod val="65000"/>
                    <a:lumOff val="35000"/>
                  </a:schemeClr>
                </a:solidFill>
              </a:rPr>
              <a:t>Se non dimentichiamo quella grazia, dobbiamo perdonare coloro che ci hanno fatto del male.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it" sz="3200"/>
              <a:t>Chi è Gesù?</a:t>
            </a:r>
            <a:r xmlns:a="http://schemas.openxmlformats.org/drawingml/2006/main">
              <a:rPr altLang="en-US" lang="i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rgbClr val="0070c0"/>
                </a:solidFill>
              </a:rPr>
              <a:t>Gesù è..</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chemeClr val="tx1">
                    <a:lumMod val="65000"/>
                    <a:lumOff val="35000"/>
                  </a:schemeClr>
                </a:solidFill>
              </a:rPr>
              <a:t>Gesù è Colui che ci perdona e ci ama fino alla fine.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Il quiz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t" sz="3200">
                <a:solidFill>
                  <a:schemeClr val="tx1">
                    <a:lumMod val="65000"/>
                    <a:lumOff val="35000"/>
                  </a:schemeClr>
                </a:solidFill>
              </a:rPr>
              <a:t>Quanti soldi gli sono stati stornati dal re??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① </a:t>
            </a:r>
            <a:r xmlns:a="http://schemas.openxmlformats.org/drawingml/2006/main">
              <a:rPr altLang="ko-KR" lang="it" sz="2800">
                <a:solidFill>
                  <a:schemeClr val="tx1">
                    <a:lumMod val="65000"/>
                    <a:lumOff val="35000"/>
                  </a:schemeClr>
                </a:solidFill>
              </a:rPr>
              <a:t>cento denari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② </a:t>
            </a:r>
            <a:r xmlns:a="http://schemas.openxmlformats.org/drawingml/2006/main">
              <a:rPr altLang="ko-KR" lang="it" sz="2800">
                <a:solidFill>
                  <a:schemeClr val="tx1">
                    <a:lumMod val="65000"/>
                    <a:lumOff val="35000"/>
                  </a:schemeClr>
                </a:solidFill>
              </a:rPr>
              <a:t>duecento denari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③ </a:t>
            </a:r>
            <a:r xmlns:a="http://schemas.openxmlformats.org/drawingml/2006/main">
              <a:rPr altLang="ko-KR" lang="it" sz="2800">
                <a:solidFill>
                  <a:schemeClr val="tx1">
                    <a:lumMod val="65000"/>
                    <a:lumOff val="35000"/>
                  </a:schemeClr>
                </a:solidFill>
              </a:rPr>
              <a:t>cento talenti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④ </a:t>
            </a:r>
            <a:r xmlns:a="http://schemas.openxmlformats.org/drawingml/2006/main">
              <a:rPr altLang="ko-KR" lang="it" sz="2800">
                <a:solidFill>
                  <a:schemeClr val="tx1">
                    <a:lumMod val="65000"/>
                    <a:lumOff val="35000"/>
                  </a:schemeClr>
                </a:solidFill>
              </a:rPr>
              <a:t>diecimila talenti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rgbClr val="ff0000"/>
                </a:solidFill>
              </a:rPr>
              <a:t>④ </a:t>
            </a:r>
            <a:r xmlns:a="http://schemas.openxmlformats.org/drawingml/2006/main">
              <a:rPr altLang="ko-KR" lang="it" sz="2800">
                <a:solidFill>
                  <a:srgbClr val="ff0000"/>
                </a:solidFill>
              </a:rPr>
              <a:t>diecimila talenti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it" sz="4000"/>
              <a:t>Perché questo mio figlio era morto ed è tornato in vita; era perduto ed è stato ritrovato». Così iniziarono a festeggiare.</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Luca</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it" sz="3600"/>
              <a:t>"Non avresti dovuto avere pietà del tuo conservo così come io ho avuto pietà di 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Matteo</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18:</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82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it" altLang="ko-KR" sz="4400"/>
              <a:t>Osanna al Figlio di Davide!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it" sz="3600"/>
              <a:t>La folla che lo precedeva e quella che lo seguiva gridava: "Osanna al Figlio di Davide!" "Beato colui che viene nel nome del Signore!" "Osanna nell'alto dei cieli!"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Matteo</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it" altLang="ko-KR" sz="2600">
                <a:solidFill>
                  <a:schemeClr val="tx1">
                    <a:lumMod val="65000"/>
                    <a:lumOff val="35000"/>
                  </a:schemeClr>
                </a:solidFill>
              </a:rPr>
              <a:t>Mentre Gesù si avvicinava a Gerusalemme, mandò due discepoli a dire: «Andate al villaggio e troverete accanto a lei un'asina con il suo puledro. Slegateli e portatemeli”.</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Due discepoli andarono al villaggio e fecero come Gesù aveva loro ordinato.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Hanno trovato l'asino. “Il Signore ha bisogno di loro”. Quindi il proprietario li ha inviati immediatamente.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Gesù si sedette su un asinello ed entrò in Gerusalemme. La folla che lo precedeva gridava: “Osanna al figlio di Davide!”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Il fatto che Gesù cavalcasse un asino e che fu accolto dalla folla fu fatto secondo la profezia registrata nella Bibbia. Ma nessuno lo sapeva.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lezione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it" sz="3200">
                <a:solidFill>
                  <a:schemeClr val="tx1">
                    <a:lumMod val="65000"/>
                    <a:lumOff val="35000"/>
                  </a:schemeClr>
                </a:solidFill>
              </a:rPr>
              <a:t>"Gesù cavalcava un puledro d'asina e la folla gridava: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"Osanna al Figlio di Davide!"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Erano tutti profetizzati nella Bibbia.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Gesù visse di obbedienza,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come era scritto nella Bibbia.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Anche noi che seguiamo Gesù dobbiamo obbedire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la parola di Dio in modo approfondito.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t" sz="3200">
                <a:solidFill>
                  <a:srgbClr val="ff0000"/>
                </a:solidFill>
              </a:rPr>
              <a:t>Chi è Gesù?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rgbClr val="0070c0"/>
                </a:solidFill>
              </a:rPr>
              <a:t>Gesù è..</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chemeClr val="tx1">
                    <a:lumMod val="65000"/>
                    <a:lumOff val="35000"/>
                  </a:schemeClr>
                </a:solidFill>
              </a:rPr>
              <a:t>Gesù è il nostro re degno di lode e di gloria.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it">
                <a:solidFill>
                  <a:schemeClr val="tx1">
                    <a:lumMod val="50000"/>
                    <a:lumOff val="50000"/>
                  </a:schemeClr>
                </a:solidFill>
              </a:rPr>
              <a:t>N. 73 La Parola di Dio</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it" sz="4400"/>
              <a:t>Gesù resuscita Lazzaro dai morti</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Il quiz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t" sz="3200">
                <a:solidFill>
                  <a:schemeClr val="tx1">
                    <a:lumMod val="65000"/>
                    <a:lumOff val="35000"/>
                  </a:schemeClr>
                </a:solidFill>
              </a:rPr>
              <a:t>Cosa ha cavalcato Gesù fino a Gerusalemme?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① </a:t>
            </a:r>
            <a:r xmlns:a="http://schemas.openxmlformats.org/drawingml/2006/main">
              <a:rPr altLang="ko-KR" lang="it" sz="2800">
                <a:solidFill>
                  <a:schemeClr val="tx1">
                    <a:lumMod val="65000"/>
                    <a:lumOff val="35000"/>
                  </a:schemeClr>
                </a:solidFill>
              </a:rPr>
              <a:t>un puledro di asino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② </a:t>
            </a:r>
            <a:r xmlns:a="http://schemas.openxmlformats.org/drawingml/2006/main">
              <a:rPr altLang="ko-KR" lang="it" sz="2800">
                <a:solidFill>
                  <a:schemeClr val="tx1">
                    <a:lumMod val="65000"/>
                    <a:lumOff val="35000"/>
                  </a:schemeClr>
                </a:solidFill>
              </a:rPr>
              <a:t>un cavallino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③ </a:t>
            </a:r>
            <a:r xmlns:a="http://schemas.openxmlformats.org/drawingml/2006/main">
              <a:rPr altLang="ko-KR" lang="it" sz="2800">
                <a:solidFill>
                  <a:schemeClr val="tx1">
                    <a:lumMod val="65000"/>
                    <a:lumOff val="35000"/>
                  </a:schemeClr>
                </a:solidFill>
              </a:rPr>
              <a:t>un elefantino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④ </a:t>
            </a:r>
            <a:r xmlns:a="http://schemas.openxmlformats.org/drawingml/2006/main">
              <a:rPr altLang="ko-KR" lang="it" sz="2800">
                <a:solidFill>
                  <a:schemeClr val="tx1">
                    <a:lumMod val="65000"/>
                    <a:lumOff val="35000"/>
                  </a:schemeClr>
                </a:solidFill>
              </a:rPr>
              <a:t>un cucciolo di cammello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rgbClr val="ff0000"/>
                </a:solidFill>
              </a:rPr>
              <a:t>① </a:t>
            </a:r>
            <a:r xmlns:a="http://schemas.openxmlformats.org/drawingml/2006/main">
              <a:rPr altLang="ko-KR" lang="it" sz="2800">
                <a:solidFill>
                  <a:srgbClr val="ff0000"/>
                </a:solidFill>
              </a:rPr>
              <a:t>un puledro di asino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it" sz="3600"/>
              <a:t>La folla che lo precedeva e quella che lo seguiva gridava: "Osanna al Figlio di Davide!" "Beato colui che viene nel nome del Signore!" "Osanna nell'alto dei cieli!"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Matteo</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83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t" altLang="ko-KR" sz="4400"/>
              <a:t>La mia casa è una casa di preghiera.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it" sz="3600"/>
              <a:t>«Sta scritto», disse loro, «'La mia casa sarà chiamata casa di preghiera', ma voi ne fate una 'covo di ladri'”.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Matteo</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Gesù entrò nel tempio di Gerusalemme. All'interno del tempio c'erano molti mercanti e cambiavalute.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it" altLang="ko-KR" sz="3000">
                <a:solidFill>
                  <a:schemeClr val="tx1">
                    <a:lumMod val="65000"/>
                    <a:lumOff val="35000"/>
                  </a:schemeClr>
                </a:solidFill>
              </a:rPr>
              <a:t>Gesù rovesciò i tavoli dei cambiavalute e i banchi dei venditori di colombe. Ha guidato tutti coloro che compravano e vendevano lì.</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Gesù disse con rabbia: “Sta scritto: La mia casa sarà chiamata casa di preghiera, ma voi ne farete una spelonca di ladri”.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Gesù scacciò i mercanti dal tempio e guarì i malati nel tempio.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lezione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it" sz="3600">
                <a:solidFill>
                  <a:schemeClr val="tx1">
                    <a:lumMod val="65000"/>
                    <a:lumOff val="35000"/>
                  </a:schemeClr>
                </a:solidFill>
              </a:rPr>
              <a:t>Il tempio, la chiesa, è il luogo in cui adorare e pregare Dio.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t" sz="3600">
                <a:solidFill>
                  <a:schemeClr val="tx1">
                    <a:lumMod val="65000"/>
                    <a:lumOff val="35000"/>
                  </a:schemeClr>
                </a:solidFill>
              </a:rPr>
              <a:t>Gesù era arrabbiato con la folla che lo aveva trasformato in un luogo di affari.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t" sz="3600">
                <a:solidFill>
                  <a:schemeClr val="tx1">
                    <a:lumMod val="65000"/>
                    <a:lumOff val="35000"/>
                  </a:schemeClr>
                </a:solidFill>
              </a:rPr>
              <a:t>Per cosa vieni in chiesa?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t" sz="3600">
                <a:solidFill>
                  <a:schemeClr val="tx1">
                    <a:lumMod val="65000"/>
                    <a:lumOff val="35000"/>
                  </a:schemeClr>
                </a:solidFill>
              </a:rPr>
              <a:t>In chiesa, devi incontrare Dio con l'adorazione e la preghiera.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it" sz="3200">
                <a:solidFill>
                  <a:srgbClr val="ff0000"/>
                </a:solidFill>
              </a:rPr>
              <a:t>Chi è Gesù?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rgbClr val="0070c0"/>
                </a:solidFill>
              </a:rPr>
              <a:t>Gesù è..</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chemeClr val="tx1">
                    <a:lumMod val="65000"/>
                    <a:lumOff val="35000"/>
                  </a:schemeClr>
                </a:solidFill>
              </a:rPr>
              <a:t>Gesù è il proprietario della chiesa. Gesù è colui che riceve la nostra adorazione e le nostre preghiere dalla chiesa.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it" sz="3600"/>
              <a:t>Gesù le disse: «Io sono la risurrezione e la vita. Chi crede in me, anche se muore, vivrà;</a:t>
            </a:r>
            <a:endParaRPr xmlns:a="http://schemas.openxmlformats.org/drawingml/2006/main" altLang="ko-KR" lang="en-US" sz="3600"/>
          </a:p>
          <a:p>
            <a:pPr xmlns:a="http://schemas.openxmlformats.org/drawingml/2006/main" lvl="0">
              <a:defRPr/>
            </a:pPr>
            <a:r xmlns:a="http://schemas.openxmlformats.org/drawingml/2006/main">
              <a:rPr altLang="ko-KR" lang="it" sz="3600"/>
              <a:t>e chiunque vive e crede in me non morirà mai. Ci credi?"</a:t>
            </a:r>
            <a:endParaRPr xmlns:a="http://schemas.openxmlformats.org/drawingml/2006/main" altLang="ko-KR" lang="en-US" sz="3600"/>
          </a:p>
          <a:p>
            <a:pPr xmlns:a="http://schemas.openxmlformats.org/drawingml/2006/main" lvl="0">
              <a:defRPr/>
            </a:pPr>
            <a:r xmlns:a="http://schemas.openxmlformats.org/drawingml/2006/main">
              <a:rPr altLang="ko-KR" lang="it"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John</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11:</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t>Il quiz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t" sz="3200">
                <a:solidFill>
                  <a:schemeClr val="tx1">
                    <a:lumMod val="65000"/>
                    <a:lumOff val="35000"/>
                  </a:schemeClr>
                </a:solidFill>
              </a:rPr>
              <a:t>Chi scacciò Gesù dal tempio?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① </a:t>
            </a:r>
            <a:r xmlns:a="http://schemas.openxmlformats.org/drawingml/2006/main">
              <a:rPr altLang="ko-KR" lang="it" sz="2800">
                <a:solidFill>
                  <a:schemeClr val="tx1">
                    <a:lumMod val="65000"/>
                    <a:lumOff val="35000"/>
                  </a:schemeClr>
                </a:solidFill>
              </a:rPr>
              <a:t>Ebrei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② </a:t>
            </a:r>
            <a:r xmlns:a="http://schemas.openxmlformats.org/drawingml/2006/main">
              <a:rPr altLang="ko-KR" lang="it" sz="2800">
                <a:solidFill>
                  <a:schemeClr val="tx1">
                    <a:lumMod val="65000"/>
                    <a:lumOff val="35000"/>
                  </a:schemeClr>
                </a:solidFill>
              </a:rPr>
              <a:t>Gentile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③ </a:t>
            </a:r>
            <a:r xmlns:a="http://schemas.openxmlformats.org/drawingml/2006/main">
              <a:rPr altLang="ko-KR" lang="it" sz="2800">
                <a:solidFill>
                  <a:schemeClr val="tx1">
                    <a:lumMod val="65000"/>
                    <a:lumOff val="35000"/>
                  </a:schemeClr>
                </a:solidFill>
              </a:rPr>
              <a:t>Sacerdote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④ </a:t>
            </a:r>
            <a:r xmlns:a="http://schemas.openxmlformats.org/drawingml/2006/main">
              <a:rPr altLang="ko-KR" lang="it" sz="2800">
                <a:solidFill>
                  <a:schemeClr val="tx1">
                    <a:lumMod val="65000"/>
                    <a:lumOff val="35000"/>
                  </a:schemeClr>
                </a:solidFill>
              </a:rPr>
              <a:t>Commercianti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rgbClr val="ff0000"/>
                </a:solidFill>
              </a:rPr>
              <a:t>④ </a:t>
            </a:r>
            <a:r xmlns:a="http://schemas.openxmlformats.org/drawingml/2006/main">
              <a:rPr altLang="ko-KR" lang="it" sz="2800">
                <a:solidFill>
                  <a:srgbClr val="ff0000"/>
                </a:solidFill>
              </a:rPr>
              <a:t>Commercianti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it" sz="3600"/>
              <a:t>«Sta scritto», disse loro, «'La mia casa sarà chiamata casa di preghiera', ma voi ne fate una 'covo di ladri'”.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Matteo</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84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t" altLang="ko-KR" sz="4400"/>
              <a:t>Gesù lavò i piedi dei suoi discepoli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it" sz="3600"/>
              <a:t>Ora che io, vostro Signore e Maestro, vi ho lavato i piedi, anche voi dovete lavarvi i piedi gli uni gli altri.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John</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Gesù ha consumato l'ultima cena con i suoi discepoli. Gesù sapeva che quello sarebbe stato il suo ultimo pasto con i suoi discepoli.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it" altLang="ko-KR" sz="3000">
                <a:solidFill>
                  <a:schemeClr val="tx1">
                    <a:lumMod val="65000"/>
                    <a:lumOff val="35000"/>
                  </a:schemeClr>
                </a:solidFill>
              </a:rPr>
              <a:t>All'improvviso Gesù portò dell'acqua nel catino e cominciò a lavare i piedi dei suoi discepoli, uno per uno.</a:t>
            </a:r>
            <a:r xmlns:a="http://schemas.openxmlformats.org/drawingml/2006/main">
              <a:rPr lang="it"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Quando fu il turno di Pietro, Pietro disse: "Perché il Signore ci lava i piedi? Io non mi lavo!"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Gesù rispose. "Se non ti lavo i piedi, io e te non c'entriamo più. Forse non capisci bene adesso, ma un giorno capirai."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"Vi ho lavato i piedi per dare l'esempio. D'ora in poi, lavatevi i piedi gli uni gli altri e diventate persone che si servono a vicenda".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lezione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it" sz="3600">
                <a:solidFill>
                  <a:schemeClr val="tx1">
                    <a:lumMod val="65000"/>
                    <a:lumOff val="35000"/>
                  </a:schemeClr>
                </a:solidFill>
              </a:rPr>
              <a:t>Nel mondo gli uomini bassi servono gli uomini alti, ma Gesù al contrario lavò i piedi ai suoi discepoli e si arrese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t" sz="3600">
                <a:solidFill>
                  <a:schemeClr val="tx1">
                    <a:lumMod val="65000"/>
                    <a:lumOff val="35000"/>
                  </a:schemeClr>
                </a:solidFill>
              </a:rPr>
              <a:t>la sua vita per noi.</a:t>
            </a:r>
            <a:r xmlns:a="http://schemas.openxmlformats.org/drawingml/2006/main">
              <a:rPr altLang="en-US" lang="it" sz="3600">
                <a:solidFill>
                  <a:schemeClr val="tx1">
                    <a:lumMod val="65000"/>
                    <a:lumOff val="35000"/>
                  </a:schemeClr>
                </a:solidFill>
              </a:rPr>
              <a:t> </a:t>
            </a:r>
            <a:r xmlns:a="http://schemas.openxmlformats.org/drawingml/2006/main">
              <a:rPr altLang="ko-KR" lang="it" sz="3600">
                <a:solidFill>
                  <a:schemeClr val="tx1">
                    <a:lumMod val="65000"/>
                    <a:lumOff val="35000"/>
                  </a:schemeClr>
                </a:solidFill>
              </a:rPr>
              <a:t>Se siamo discepoli di Gesù, dovremmo essere lieti di servirci gli uni gli altri nel posto più basso, piuttosto che voler essere trattati nel posto più alto.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Un giorno giunse a Gesù una notizia. “Lazzaro è malato. Per favore, vieni presto e curalo."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t" sz="3200"/>
              <a:t>Chi è Gesù?</a:t>
            </a:r>
            <a:r xmlns:a="http://schemas.openxmlformats.org/drawingml/2006/main">
              <a:rPr altLang="en-US" lang="i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rgbClr val="0070c0"/>
                </a:solidFill>
              </a:rPr>
              <a:t>Gesù</a:t>
            </a:r>
            <a:r xmlns:a="http://schemas.openxmlformats.org/drawingml/2006/main">
              <a:rPr altLang="en-US" lang="it" sz="3600">
                <a:solidFill>
                  <a:srgbClr val="0070c0"/>
                </a:solidFill>
              </a:rPr>
              <a:t> </a:t>
            </a:r>
            <a:r xmlns:a="http://schemas.openxmlformats.org/drawingml/2006/main">
              <a:rPr altLang="ko-KR" lang="it" sz="3600">
                <a:solidFill>
                  <a:srgbClr val="0070c0"/>
                </a:solidFill>
              </a:rPr>
              <a:t>È..</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chemeClr val="tx1">
                    <a:lumMod val="65000"/>
                    <a:lumOff val="35000"/>
                  </a:schemeClr>
                </a:solidFill>
              </a:rPr>
              <a:t>Gesù è l'uomo più alto, ma è arrivato al posto più basso ed è stato disposto a servire tutti noi.</a:t>
            </a:r>
            <a:r xmlns:a="http://schemas.openxmlformats.org/drawingml/2006/main">
              <a:rPr altLang="en-US" lang="it"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t>Il quiz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t" sz="3200">
                <a:solidFill>
                  <a:schemeClr val="tx1">
                    <a:lumMod val="65000"/>
                    <a:lumOff val="35000"/>
                  </a:schemeClr>
                </a:solidFill>
              </a:rPr>
              <a:t>Chi non ha lasciato che Gesù gli lavasse i piedi?</a:t>
            </a:r>
            <a:r xmlns:a="http://schemas.openxmlformats.org/drawingml/2006/main">
              <a:rPr altLang="en-US" lang="it"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① </a:t>
            </a:r>
            <a:r xmlns:a="http://schemas.openxmlformats.org/drawingml/2006/main">
              <a:rPr altLang="ko-KR" lang="it" sz="2800">
                <a:solidFill>
                  <a:schemeClr val="tx1">
                    <a:lumMod val="65000"/>
                    <a:lumOff val="35000"/>
                  </a:schemeClr>
                </a:solidFill>
              </a:rPr>
              <a:t>Giovanni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② </a:t>
            </a:r>
            <a:r xmlns:a="http://schemas.openxmlformats.org/drawingml/2006/main">
              <a:rPr altLang="ko-KR" lang="it" sz="2800">
                <a:solidFill>
                  <a:schemeClr val="tx1">
                    <a:lumMod val="65000"/>
                    <a:lumOff val="35000"/>
                  </a:schemeClr>
                </a:solidFill>
              </a:rPr>
              <a:t>Tommaso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③ </a:t>
            </a:r>
            <a:r xmlns:a="http://schemas.openxmlformats.org/drawingml/2006/main">
              <a:rPr altLang="ko-KR" lang="it" sz="2800">
                <a:solidFill>
                  <a:schemeClr val="tx1">
                    <a:lumMod val="65000"/>
                    <a:lumOff val="35000"/>
                  </a:schemeClr>
                </a:solidFill>
              </a:rPr>
              <a:t>Pietro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④ </a:t>
            </a:r>
            <a:r xmlns:a="http://schemas.openxmlformats.org/drawingml/2006/main">
              <a:rPr altLang="ko-KR" lang="it" sz="2800">
                <a:solidFill>
                  <a:schemeClr val="tx1">
                    <a:lumMod val="65000"/>
                    <a:lumOff val="35000"/>
                  </a:schemeClr>
                </a:solidFill>
              </a:rPr>
              <a:t>Giuda Iscariota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rgbClr val="ff0000"/>
                </a:solidFill>
              </a:rPr>
              <a:t>③ </a:t>
            </a:r>
            <a:r xmlns:a="http://schemas.openxmlformats.org/drawingml/2006/main">
              <a:rPr altLang="ko-KR" lang="it" sz="2800">
                <a:solidFill>
                  <a:srgbClr val="ff0000"/>
                </a:solidFill>
              </a:rPr>
              <a:t>Pietro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it" sz="3600"/>
              <a:t>Ora che io, vostro Signore e Maestro, vi ho lavato i piedi, anche voi dovete lavarvi i piedi gli uni gli altri.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John</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85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t" altLang="ko-KR" sz="4400"/>
              <a:t>Gesù prega sulla collina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it" altLang="ko-KR" sz="3600"/>
              <a:t>Andando un po' oltre, si gettò con la faccia a terra e pregava: «Padre mio, se è possibile, tolga da me questo calice. Ma non come voglio io, ma come vuoi tu».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Matteo</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Dopo cena, Gesù si recò con i suoi discepoli in un luogo chiamato Getsemani.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it" altLang="ko-KR" sz="3000">
                <a:solidFill>
                  <a:schemeClr val="tx1">
                    <a:lumMod val="65000"/>
                    <a:lumOff val="35000"/>
                  </a:schemeClr>
                </a:solidFill>
              </a:rPr>
              <a:t>Gesù disse ai discepoli: «L'anima mia è piena di dolore fino alla morte. Resta qui e veglia con me”.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“"Padre mio, se è possibile, tolga da me questo calice. Ma non come voglio io, ma come vuoi tu". Gesù pregò sinceramente. Ma i discepoli caddero in un sonno profondo.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Gesù disse, svegliando i suoi discepoli: «Non avete potuto vegliare con me per un'ora? Aspetto. Ecco che arriva il mio traditore per arrestarmi.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Alla fine, Gesù seguì le persone che erano venute a prenderlo. Significava morire per pagare i nostri peccati sulla croce come Dio desiderava.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Ma prima che Gesù venisse, morì.</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solidFill>
                  <a:srgbClr val="ff0000"/>
                </a:solidFill>
              </a:rPr>
              <a:t>La lezione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it" altLang="ko-KR" sz="3600">
                <a:solidFill>
                  <a:schemeClr val="tx1">
                    <a:lumMod val="65000"/>
                    <a:lumOff val="35000"/>
                  </a:schemeClr>
                </a:solidFill>
              </a:rPr>
              <a:t>È stato doloroso per Gesù morire per pagare per i nostri peccati sulla croce, ma era completamente obbediente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t" altLang="ko-KR" sz="3600">
                <a:solidFill>
                  <a:schemeClr val="tx1">
                    <a:lumMod val="65000"/>
                    <a:lumOff val="35000"/>
                  </a:schemeClr>
                </a:solidFill>
              </a:rPr>
              <a:t>perché era la volontà di Dio.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t" altLang="ko-KR" sz="3600">
                <a:solidFill>
                  <a:schemeClr val="tx1">
                    <a:lumMod val="65000"/>
                    <a:lumOff val="35000"/>
                  </a:schemeClr>
                </a:solidFill>
              </a:rPr>
              <a:t>Dobbiamo prima sperare che nella nostra vita si compia la volontà di Dio piuttosto che la mia.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t>Chi è Gesù?</a:t>
            </a:r>
            <a:r xmlns:a="http://schemas.openxmlformats.org/drawingml/2006/main">
              <a:rPr lang="i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rgbClr val="0070c0"/>
                </a:solidFill>
              </a:rPr>
              <a:t>Gesù</a:t>
            </a:r>
            <a:r xmlns:a="http://schemas.openxmlformats.org/drawingml/2006/main">
              <a:rPr lang="it" altLang="en-US" sz="3600">
                <a:solidFill>
                  <a:srgbClr val="0070c0"/>
                </a:solidFill>
              </a:rPr>
              <a:t> </a:t>
            </a:r>
            <a:r xmlns:a="http://schemas.openxmlformats.org/drawingml/2006/main">
              <a:rPr lang="it" altLang="ko-KR" sz="3600">
                <a:solidFill>
                  <a:srgbClr val="0070c0"/>
                </a:solidFill>
              </a:rPr>
              <a:t>È..</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chemeClr val="tx1">
                    <a:lumMod val="65000"/>
                    <a:lumOff val="35000"/>
                  </a:schemeClr>
                </a:solidFill>
              </a:rPr>
              <a:t>Gesù è senza peccato in questa terra perché segue pienamente la volontà di Dio.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Il quiz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Dove pregò Gesù prima di essere arrestato?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① </a:t>
            </a:r>
            <a:r xmlns:a="http://schemas.openxmlformats.org/drawingml/2006/main">
              <a:rPr lang="it" altLang="ko-KR" sz="2800">
                <a:solidFill>
                  <a:schemeClr val="tx1">
                    <a:lumMod val="65000"/>
                    <a:lumOff val="35000"/>
                  </a:schemeClr>
                </a:solidFill>
              </a:rPr>
              <a:t>Nel tempio di Gerusalemme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② </a:t>
            </a:r>
            <a:r xmlns:a="http://schemas.openxmlformats.org/drawingml/2006/main">
              <a:rPr lang="it" altLang="ko-KR" sz="2800">
                <a:solidFill>
                  <a:schemeClr val="tx1">
                    <a:lumMod val="65000"/>
                    <a:lumOff val="35000"/>
                  </a:schemeClr>
                </a:solidFill>
              </a:rPr>
              <a:t>Getsemani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③ </a:t>
            </a:r>
            <a:r xmlns:a="http://schemas.openxmlformats.org/drawingml/2006/main">
              <a:rPr lang="it" altLang="ko-KR" sz="2800">
                <a:solidFill>
                  <a:schemeClr val="tx1">
                    <a:lumMod val="65000"/>
                    <a:lumOff val="35000"/>
                  </a:schemeClr>
                </a:solidFill>
              </a:rPr>
              <a:t>Cenacolo di Marco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④ </a:t>
            </a:r>
            <a:r xmlns:a="http://schemas.openxmlformats.org/drawingml/2006/main">
              <a:rPr lang="it" altLang="ko-KR" sz="2800">
                <a:solidFill>
                  <a:schemeClr val="tx1">
                    <a:lumMod val="65000"/>
                    <a:lumOff val="35000"/>
                  </a:schemeClr>
                </a:solidFill>
              </a:rPr>
              <a:t>Lago Galilea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rgbClr val="ff0000"/>
                </a:solidFill>
              </a:rPr>
              <a:t>② </a:t>
            </a:r>
            <a:r xmlns:a="http://schemas.openxmlformats.org/drawingml/2006/main">
              <a:rPr lang="it" altLang="ko-KR" sz="2800">
                <a:solidFill>
                  <a:srgbClr val="ff0000"/>
                </a:solidFill>
              </a:rPr>
              <a:t>Getsemani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it" altLang="ko-KR" sz="3600"/>
              <a:t>Andando un po' oltre, si gettò con la faccia a terra e pregava: «Padre mio, se è possibile, tolga da me questo calice. Ma non come voglio io, ma come vuoi tu».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Matteo</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86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t" altLang="ko-KR" sz="4400"/>
              <a:t>Gesù è morto sulla croce.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it" altLang="ko-KR" sz="3600"/>
              <a:t>Gesù gridò a gran voce: "Padre, nelle tue mani consegno il mio spirito". Detto questo, spirò.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Luca</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23:</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Gesù, catturato dai soldati romani, portava una corona di spine in testa, fu deriso, portò la croce e fu condotto fuori per essere giustiziato sul colle.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Quindi, Gesù fu crocifisso sulla croce insieme a due criminali. Il popolo stava a guardare e i governanti lo deridevano persino.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“Padre, perdona loro, perché non sanno quello che fanno”. Gesù ha pregato per coloro che lo hanno ucciso.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Gesù disse: "Tutto è compiuto!" E chinò il capo e rese lo spirito.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it" sz="2800">
                <a:solidFill>
                  <a:schemeClr val="tx1">
                    <a:lumMod val="65000"/>
                    <a:lumOff val="35000"/>
                  </a:schemeClr>
                </a:solidFill>
              </a:rPr>
              <a:t>La sorella di Lazzaro disse a Gesù che arrivò tardi: "Gesù, se tu fossi stato qui, mio fratello non sarebbe morto".</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In quel momento la cortina del tempio si squarciò in due, da cima a fondo. La terra tremò e le rocce si spaccarono. Quando i soldati che avevano crocifisso Gesù videro ciò, rimasero spaventati ed esclamarono: "Certamente era Figlio di Dio!"</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lezione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it" altLang="ko-KR" sz="3600">
                <a:solidFill>
                  <a:schemeClr val="tx1">
                    <a:lumMod val="65000"/>
                    <a:lumOff val="35000"/>
                  </a:schemeClr>
                </a:solidFill>
              </a:rPr>
              <a:t>Il Gesù senza peccato soffrì e morì per noi, e pagò per i nostri peccati.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t" altLang="ko-KR" sz="3600">
                <a:solidFill>
                  <a:schemeClr val="tx1">
                    <a:lumMod val="65000"/>
                    <a:lumOff val="35000"/>
                  </a:schemeClr>
                </a:solidFill>
              </a:rPr>
              <a:t>Pertanto, non dobbiamo pagare per noi stessi.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t" altLang="ko-KR" sz="3600">
                <a:solidFill>
                  <a:schemeClr val="tx1">
                    <a:lumMod val="65000"/>
                    <a:lumOff val="35000"/>
                  </a:schemeClr>
                </a:solidFill>
              </a:rPr>
              <a:t>Siamo stati salvati grazie a Gesù.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t" altLang="ko-KR" sz="3600">
                <a:solidFill>
                  <a:schemeClr val="tx1">
                    <a:lumMod val="65000"/>
                    <a:lumOff val="35000"/>
                  </a:schemeClr>
                </a:solidFill>
              </a:rPr>
              <a:t>Non dobbiamo dimenticarlo neanche per un momento.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t>Chi è Gesù?</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rgbClr val="0070c0"/>
                </a:solidFill>
              </a:rPr>
              <a:t>Gesù è..</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chemeClr val="tx1">
                    <a:lumMod val="65000"/>
                    <a:lumOff val="35000"/>
                  </a:schemeClr>
                </a:solidFill>
              </a:rPr>
              <a:t>Gesù è il Salvatore che ci ha salvato morendo per i nostri peccati sulla croce.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Il quiz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Con chi fu crocifisso Gesù?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① </a:t>
            </a:r>
            <a:r xmlns:a="http://schemas.openxmlformats.org/drawingml/2006/main">
              <a:rPr lang="it" altLang="ko-KR" sz="2800">
                <a:solidFill>
                  <a:schemeClr val="tx1">
                    <a:lumMod val="65000"/>
                    <a:lumOff val="35000"/>
                  </a:schemeClr>
                </a:solidFill>
              </a:rPr>
              <a:t>Discepoli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② </a:t>
            </a:r>
            <a:r xmlns:a="http://schemas.openxmlformats.org/drawingml/2006/main">
              <a:rPr lang="it" altLang="ko-KR" sz="2800">
                <a:solidFill>
                  <a:schemeClr val="tx1">
                    <a:lumMod val="65000"/>
                    <a:lumOff val="35000"/>
                  </a:schemeClr>
                </a:solidFill>
              </a:rPr>
              <a:t>Donne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③ </a:t>
            </a:r>
            <a:r xmlns:a="http://schemas.openxmlformats.org/drawingml/2006/main">
              <a:rPr lang="it" altLang="ko-KR" sz="2800">
                <a:solidFill>
                  <a:schemeClr val="tx1">
                    <a:lumMod val="65000"/>
                    <a:lumOff val="35000"/>
                  </a:schemeClr>
                </a:solidFill>
              </a:rPr>
              <a:t>Sacerdoti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④ </a:t>
            </a:r>
            <a:r xmlns:a="http://schemas.openxmlformats.org/drawingml/2006/main">
              <a:rPr lang="it" altLang="ko-KR" sz="2800">
                <a:solidFill>
                  <a:schemeClr val="tx1">
                    <a:lumMod val="65000"/>
                    <a:lumOff val="35000"/>
                  </a:schemeClr>
                </a:solidFill>
              </a:rPr>
              <a:t>Criminali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rgbClr val="ff0000"/>
                </a:solidFill>
              </a:rPr>
              <a:t>④ </a:t>
            </a:r>
            <a:r xmlns:a="http://schemas.openxmlformats.org/drawingml/2006/main">
              <a:rPr lang="it" altLang="ko-KR" sz="2800">
                <a:solidFill>
                  <a:srgbClr val="ff0000"/>
                </a:solidFill>
              </a:rPr>
              <a:t>Criminali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it" altLang="ko-KR" sz="3600"/>
              <a:t>Gesù gridò a gran voce: "Padre, nelle tue mani consegno il mio spirito". Detto questo, spirò.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Luca</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23:</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87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t" altLang="ko-KR" sz="4400"/>
              <a:t>La tomba vuota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t" altLang="ko-KR" sz="3600"/>
              <a:t>A questo punto si voltò e vide Gesù lì in piedi, ma non si accorse che era Gesù.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John</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20:</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Maria Maddalena si recò al sepolcro per vedere Gesù morto. Ma la porta di pietra della tomba era aperta.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Non c'era il corpo di Gesù nella tomba. Maria pensava che qualcuno avesse rubato il corpo morto di Gesù.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L'angelo apparve e chiese. "Perché stai piangendo?" Maria rispose: "Qualcuno ha rubato il corpo di Gesù".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it" sz="3200">
                <a:solidFill>
                  <a:schemeClr val="tx1">
                    <a:lumMod val="65000"/>
                    <a:lumOff val="35000"/>
                  </a:schemeClr>
                </a:solidFill>
              </a:rPr>
              <a:t>Gesù disse: “Togliete la porta di pietra del sepolcro”. Gesù ordinò: "Vieni fuori, Lazzaro".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E quando si voltò, c'era Gesù che tornò vivo. Ma Maria non riconobbe Gesù. Non pensava che Gesù sarebbe tornato in vita.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"Maria..." Solo quando Gesù chiama, Maria lo riconosce. "Signore, sei davvero tornato in vita." Gesù è risorto tre giorni dopo la sua morte.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lezione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it" altLang="ko-KR" sz="3300">
                <a:solidFill>
                  <a:schemeClr val="tx1">
                    <a:lumMod val="65000"/>
                    <a:lumOff val="35000"/>
                  </a:schemeClr>
                </a:solidFill>
              </a:rPr>
              <a:t>Nessuno al mondo è morto</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t" altLang="ko-KR" sz="3300">
                <a:solidFill>
                  <a:schemeClr val="tx1">
                    <a:lumMod val="65000"/>
                    <a:lumOff val="35000"/>
                  </a:schemeClr>
                </a:solidFill>
              </a:rPr>
              <a:t>e di nuovo vivo.</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t" altLang="ko-KR" sz="3300">
                <a:solidFill>
                  <a:schemeClr val="tx1">
                    <a:lumMod val="65000"/>
                    <a:lumOff val="35000"/>
                  </a:schemeClr>
                </a:solidFill>
              </a:rPr>
              <a:t>Ma l'unico, Gesù, che è risorto dalla morte, è ancora vivo.</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t" altLang="ko-KR" sz="3300">
                <a:solidFill>
                  <a:schemeClr val="tx1">
                    <a:lumMod val="65000"/>
                    <a:lumOff val="35000"/>
                  </a:schemeClr>
                </a:solidFill>
              </a:rPr>
              <a:t>La Bibbia dice che anche coloro che credono in Gesù ritornano in vita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t" altLang="ko-KR" sz="3300">
                <a:solidFill>
                  <a:schemeClr val="tx1">
                    <a:lumMod val="65000"/>
                    <a:lumOff val="35000"/>
                  </a:schemeClr>
                </a:solidFill>
              </a:rPr>
              <a:t>come Gesù.</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t" altLang="ko-KR" sz="3300">
                <a:solidFill>
                  <a:schemeClr val="tx1">
                    <a:lumMod val="65000"/>
                    <a:lumOff val="35000"/>
                  </a:schemeClr>
                </a:solidFill>
              </a:rPr>
              <a:t>Quindi non dobbiamo perdere la speranza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t" altLang="ko-KR" sz="3300">
                <a:solidFill>
                  <a:schemeClr val="tx1">
                    <a:lumMod val="65000"/>
                    <a:lumOff val="35000"/>
                  </a:schemeClr>
                </a:solidFill>
              </a:rPr>
              <a:t>per la vita eterna.</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t>Chi è Gesù?</a:t>
            </a:r>
            <a:r xmlns:a="http://schemas.openxmlformats.org/drawingml/2006/main">
              <a:rPr lang="i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rgbClr val="0070c0"/>
                </a:solidFill>
              </a:rPr>
              <a:t>Gesù è..</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chemeClr val="tx1">
                    <a:lumMod val="65000"/>
                    <a:lumOff val="35000"/>
                  </a:schemeClr>
                </a:solidFill>
              </a:rPr>
              <a:t>Gesù è il Signore della Vittoria che ha vinto la morte ed è tornato in vita.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Il quiz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Cosa ha pensato Maria quando ha visto che non c’era Gesù nel sepolcro?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① </a:t>
            </a:r>
            <a:r xmlns:a="http://schemas.openxmlformats.org/drawingml/2006/main">
              <a:rPr lang="it" altLang="ko-KR" sz="2800">
                <a:solidFill>
                  <a:schemeClr val="tx1">
                    <a:lumMod val="65000"/>
                    <a:lumOff val="35000"/>
                  </a:schemeClr>
                </a:solidFill>
              </a:rPr>
              <a:t>Gesù è risorto!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② </a:t>
            </a:r>
            <a:r xmlns:a="http://schemas.openxmlformats.org/drawingml/2006/main">
              <a:rPr lang="it" altLang="ko-KR" sz="2800">
                <a:solidFill>
                  <a:schemeClr val="tx1">
                    <a:lumMod val="65000"/>
                    <a:lumOff val="35000"/>
                  </a:schemeClr>
                </a:solidFill>
              </a:rPr>
              <a:t>Questa non è la tomba di Gesù!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③ </a:t>
            </a:r>
            <a:r xmlns:a="http://schemas.openxmlformats.org/drawingml/2006/main">
              <a:rPr lang="it" altLang="ko-KR" sz="2800">
                <a:solidFill>
                  <a:schemeClr val="tx1">
                    <a:lumMod val="65000"/>
                    <a:lumOff val="35000"/>
                  </a:schemeClr>
                </a:solidFill>
              </a:rPr>
              <a:t>Qualcuno ha rubato il cadavere di Gesù!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④ </a:t>
            </a:r>
            <a:r xmlns:a="http://schemas.openxmlformats.org/drawingml/2006/main">
              <a:rPr lang="it" altLang="ko-KR" sz="2800">
                <a:solidFill>
                  <a:schemeClr val="tx1">
                    <a:lumMod val="65000"/>
                    <a:lumOff val="35000"/>
                  </a:schemeClr>
                </a:solidFill>
              </a:rPr>
              <a:t>I discepoli comprarono il corpo morto di Gesù!</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rgbClr val="ff0000"/>
                </a:solidFill>
              </a:rPr>
              <a:t>③ </a:t>
            </a:r>
            <a:r xmlns:a="http://schemas.openxmlformats.org/drawingml/2006/main">
              <a:rPr lang="it" altLang="ko-KR" sz="2800">
                <a:solidFill>
                  <a:srgbClr val="ff0000"/>
                </a:solidFill>
              </a:rPr>
              <a:t>Qualcuno ha rubato il cadavere di Gesù!</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t" altLang="ko-KR" sz="3600"/>
              <a:t>A questo punto si voltò e vide Gesù lì in piedi, ma non si accorse che era Gesù.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John</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20:</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88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t" altLang="ko-KR" sz="4400"/>
              <a:t>Gesù che ascese al cielo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t" altLang="ko-KR" sz="3600"/>
              <a:t>Detto questo, fu elevato davanti ai loro occhi e una nuvola lo nascose alla loro vista.</a:t>
            </a:r>
            <a:r xmlns:a="http://schemas.openxmlformats.org/drawingml/2006/main">
              <a:rPr lang="it"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Atti</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1:</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I discepoli, che non sapevano che Gesù era risorto, furono presi da paura e delusione.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Gesù risorto venne e stette in mezzo a loro, mostrò loro le mani e il costato e disse: «Smettete di dubitare e credete».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it" sz="2800">
                <a:solidFill>
                  <a:schemeClr val="tx1">
                    <a:lumMod val="65000"/>
                    <a:lumOff val="35000"/>
                  </a:schemeClr>
                </a:solidFill>
              </a:rPr>
              <a:t>Poi, sorprendentemente, tre giorni dopo la sua morte, Lazzaro se ne andò. La gente fu felice di vedere questo e lodò Dio.</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Quindi, Gesù disse che sarebbe tornato a Suo Padre, Dio e promise che avrebbe mandato lo Spirito Santo.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it" altLang="ko-KR" sz="3000">
                <a:solidFill>
                  <a:schemeClr val="tx1">
                    <a:lumMod val="65000"/>
                    <a:lumOff val="35000"/>
                  </a:schemeClr>
                </a:solidFill>
              </a:rPr>
              <a:t>E Gesù ordinò ai suoi discepoli di essergli testimoni fino alla fine del mondo, di predicare il vangelo e di insegnare la parola.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Dopo aver compiuto tutte le missioni su questa terra, Gesù salì al cielo davanti ai suoi discepoli. E ci ha promesso che un giorno sarebbe tornato in questa terra.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lezione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it" altLang="ko-KR" sz="3600">
                <a:solidFill>
                  <a:schemeClr val="tx1">
                    <a:lumMod val="65000"/>
                    <a:lumOff val="35000"/>
                  </a:schemeClr>
                </a:solidFill>
              </a:rPr>
              <a:t>Gesù ordinò ai suoi discepoli di predicare il Vangelo fino ai confini della terra prima di ascendere al Cielo.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t" altLang="ko-KR" sz="3600">
                <a:solidFill>
                  <a:schemeClr val="tx1">
                    <a:lumMod val="65000"/>
                    <a:lumOff val="35000"/>
                  </a:schemeClr>
                </a:solidFill>
              </a:rPr>
              <a:t>La Chiesa è un gruppo di discepoli di Gesù.</a:t>
            </a:r>
            <a:r xmlns:a="http://schemas.openxmlformats.org/drawingml/2006/main">
              <a:rPr lang="it" altLang="en-US" sz="3600">
                <a:solidFill>
                  <a:schemeClr val="tx1">
                    <a:lumMod val="65000"/>
                    <a:lumOff val="35000"/>
                  </a:schemeClr>
                </a:solidFill>
              </a:rPr>
              <a:t> </a:t>
            </a:r>
            <a:r xmlns:a="http://schemas.openxmlformats.org/drawingml/2006/main">
              <a:rPr lang="it" altLang="ko-KR" sz="3600">
                <a:solidFill>
                  <a:schemeClr val="tx1">
                    <a:lumMod val="65000"/>
                    <a:lumOff val="35000"/>
                  </a:schemeClr>
                </a:solidFill>
              </a:rPr>
              <a:t>Come discepoli di Gesù, dobbiamo predicare il Vangelo ovunque. E dobbiamo essere testimoni di Gesù.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t>Chi è Gesù?</a:t>
            </a:r>
            <a:r xmlns:a="http://schemas.openxmlformats.org/drawingml/2006/main">
              <a:rPr lang="i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rgbClr val="0070c0"/>
                </a:solidFill>
              </a:rPr>
              <a:t>Gesù è..</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chemeClr val="tx1">
                    <a:lumMod val="65000"/>
                    <a:lumOff val="35000"/>
                  </a:schemeClr>
                </a:solidFill>
              </a:rPr>
              <a:t>Gesù è ancora vivo, seduto alla destra di Dio, e tornerà sulla terra come promesso.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Il quiz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Cosa mostrò Gesù risorto ai suoi discepoli?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① </a:t>
            </a:r>
            <a:r xmlns:a="http://schemas.openxmlformats.org/drawingml/2006/main">
              <a:rPr lang="it" altLang="ko-KR" sz="2800">
                <a:solidFill>
                  <a:schemeClr val="tx1">
                    <a:lumMod val="65000"/>
                    <a:lumOff val="35000"/>
                  </a:schemeClr>
                </a:solidFill>
              </a:rPr>
              <a:t>Segni di unghie sulle mani e sui piedi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② </a:t>
            </a:r>
            <a:r xmlns:a="http://schemas.openxmlformats.org/drawingml/2006/main">
              <a:rPr lang="it" altLang="ko-KR" sz="2800">
                <a:solidFill>
                  <a:schemeClr val="tx1">
                    <a:lumMod val="65000"/>
                    <a:lumOff val="35000"/>
                  </a:schemeClr>
                </a:solidFill>
              </a:rPr>
              <a:t>Segni di spine sulla testa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③ </a:t>
            </a:r>
            <a:r xmlns:a="http://schemas.openxmlformats.org/drawingml/2006/main">
              <a:rPr lang="it" altLang="ko-KR" sz="2800">
                <a:solidFill>
                  <a:schemeClr val="tx1">
                    <a:lumMod val="65000"/>
                    <a:lumOff val="35000"/>
                  </a:schemeClr>
                </a:solidFill>
              </a:rPr>
              <a:t>Segni di fruste sul retro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④ </a:t>
            </a:r>
            <a:r xmlns:a="http://schemas.openxmlformats.org/drawingml/2006/main">
              <a:rPr lang="it" altLang="ko-KR" sz="2800">
                <a:solidFill>
                  <a:schemeClr val="tx1">
                    <a:lumMod val="65000"/>
                    <a:lumOff val="35000"/>
                  </a:schemeClr>
                </a:solidFill>
              </a:rPr>
              <a:t>Lividi sul viso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rgbClr val="ff0000"/>
                </a:solidFill>
              </a:rPr>
              <a:t>① </a:t>
            </a:r>
            <a:r xmlns:a="http://schemas.openxmlformats.org/drawingml/2006/main">
              <a:rPr lang="it" altLang="ko-KR" sz="2800">
                <a:solidFill>
                  <a:srgbClr val="ff0000"/>
                </a:solidFill>
              </a:rPr>
              <a:t>Segni di unghie sulle mani e sui piedi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t" altLang="ko-KR" sz="3600"/>
              <a:t>Detto questo, fu elevato davanti ai loro occhi e una nuvola lo nascose alla loro vista.</a:t>
            </a:r>
            <a:r xmlns:a="http://schemas.openxmlformats.org/drawingml/2006/main">
              <a:rPr lang="it"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Atti</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1:</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89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t" altLang="ko-KR" sz="4400"/>
              <a:t>Lo Spirito Santo è venuto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t" altLang="ko-KR" sz="3600"/>
              <a:t>Tutti furono pieni dello Spirito Santo e cominciarono a parlare in altre lingue come lo Spirito permetteva loro.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Atti</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I discepoli erano a Gerusalemme, come disse Gesù. Quando arrivò il giorno della Pentecoste, erano tutti insieme nello stesso luogo.</a:t>
            </a:r>
            <a:r xmlns:a="http://schemas.openxmlformats.org/drawingml/2006/main">
              <a:rPr lang="i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t>La lezione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it" sz="3200">
                <a:solidFill>
                  <a:schemeClr val="tx1">
                    <a:lumMod val="65000"/>
                    <a:lumOff val="35000"/>
                  </a:schemeClr>
                </a:solidFill>
              </a:rPr>
              <a:t>Gesù riportò in vita Lazzaro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dalla sua parola.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Un giorno moriremo, ma dovremo risorgere perché crediamo in Gesù.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Devi essere un cristiano che vive con la speranza della risurrezione.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All'improvviso venne un rumore, come di vento che soffia impetuoso, e riempì tutta la casa dove erano seduti.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E poi ci fu una lingua di fuoco sul capo di ciascuno, e allora tutti furono pieni di Spirito Santo e cominciarono a parlare in altre lingue.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it" altLang="ko-KR" sz="3000">
                <a:solidFill>
                  <a:schemeClr val="tx1">
                    <a:lumMod val="65000"/>
                    <a:lumOff val="35000"/>
                  </a:schemeClr>
                </a:solidFill>
              </a:rPr>
              <a:t>Quando tutti furono sorpresi, Pietro cominciò a predicare loro su Gesù e sul Vangelo.</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Le persone ascoltarono il Vangelo, si pentirono e si battezzarono. Quel giorno furono battezzate più di 3.000 persone.</a:t>
            </a:r>
            <a:r xmlns:a="http://schemas.openxmlformats.org/drawingml/2006/main">
              <a:rPr lang="i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lezione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solidFill>
                  <a:schemeClr val="tx1">
                    <a:lumMod val="65000"/>
                    <a:lumOff val="35000"/>
                  </a:schemeClr>
                </a:solidFill>
              </a:rPr>
              <a:t>Gesù ha inviato lo Spirito Santo ai suoi discepoli.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Lo Spirito Santo diede a Pietro la saggezza e il potere di predicare il Vangelo.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Lo Spirito Santo è nel cuore di tutti coloro che credono in Gesù.</a:t>
            </a:r>
            <a:r xmlns:a="http://schemas.openxmlformats.org/drawingml/2006/main">
              <a:rPr lang="it" altLang="en-US" sz="3200">
                <a:solidFill>
                  <a:schemeClr val="tx1">
                    <a:lumMod val="65000"/>
                    <a:lumOff val="35000"/>
                  </a:schemeClr>
                </a:solidFill>
              </a:rPr>
              <a:t> </a:t>
            </a:r>
            <a:r xmlns:a="http://schemas.openxmlformats.org/drawingml/2006/main">
              <a:rPr lang="it" altLang="ko-KR" sz="3200">
                <a:solidFill>
                  <a:schemeClr val="tx1">
                    <a:lumMod val="65000"/>
                    <a:lumOff val="35000"/>
                  </a:schemeClr>
                </a:solidFill>
              </a:rPr>
              <a:t>Non dimenticare che lo Spirito Santo è colui che ci dà saggezza e coraggio per predicare il vangelo, proprio come diede a Pietro saggezza e potere.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t>Chi è Gesù?</a:t>
            </a:r>
            <a:r xmlns:a="http://schemas.openxmlformats.org/drawingml/2006/main">
              <a:rPr lang="i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rgbClr val="0070c0"/>
                </a:solidFill>
              </a:rPr>
              <a:t>Gesù è..</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chemeClr val="tx1">
                    <a:lumMod val="65000"/>
                    <a:lumOff val="35000"/>
                  </a:schemeClr>
                </a:solidFill>
              </a:rPr>
              <a:t>Gesù manda lo Spirito Santo a tutti coloro che credono in lui per aiutarci.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Il quiz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Cosa hanno sentito quando è venuto lo Spirito Santo?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① </a:t>
            </a:r>
            <a:r xmlns:a="http://schemas.openxmlformats.org/drawingml/2006/main">
              <a:rPr lang="it" altLang="ko-KR" sz="2800">
                <a:solidFill>
                  <a:schemeClr val="tx1">
                    <a:lumMod val="65000"/>
                    <a:lumOff val="35000"/>
                  </a:schemeClr>
                </a:solidFill>
              </a:rPr>
              <a:t>suono della tromba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② </a:t>
            </a:r>
            <a:r xmlns:a="http://schemas.openxmlformats.org/drawingml/2006/main">
              <a:rPr lang="it" altLang="ko-KR" sz="2800">
                <a:solidFill>
                  <a:schemeClr val="tx1">
                    <a:lumMod val="65000"/>
                    <a:lumOff val="35000"/>
                  </a:schemeClr>
                </a:solidFill>
              </a:rPr>
              <a:t>tuono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③ </a:t>
            </a:r>
            <a:r xmlns:a="http://schemas.openxmlformats.org/drawingml/2006/main">
              <a:rPr lang="it" altLang="ko-KR" sz="2800">
                <a:solidFill>
                  <a:schemeClr val="tx1">
                    <a:lumMod val="65000"/>
                    <a:lumOff val="35000"/>
                  </a:schemeClr>
                </a:solidFill>
              </a:rPr>
              <a:t>il soffio di un vento violento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④ </a:t>
            </a:r>
            <a:r xmlns:a="http://schemas.openxmlformats.org/drawingml/2006/main">
              <a:rPr lang="it" altLang="ko-KR" sz="2800">
                <a:solidFill>
                  <a:schemeClr val="tx1">
                    <a:lumMod val="65000"/>
                    <a:lumOff val="35000"/>
                  </a:schemeClr>
                </a:solidFill>
              </a:rPr>
              <a:t>il suono delle preghiere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rgbClr val="ff0000"/>
                </a:solidFill>
              </a:rPr>
              <a:t>③ </a:t>
            </a:r>
            <a:r xmlns:a="http://schemas.openxmlformats.org/drawingml/2006/main">
              <a:rPr lang="it" altLang="ko-KR" sz="2800">
                <a:solidFill>
                  <a:srgbClr val="ff0000"/>
                </a:solidFill>
              </a:rPr>
              <a:t>il soffio di un vento violento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t" altLang="ko-KR" sz="3600"/>
              <a:t>Tutti furono pieni dello Spirito Santo e cominciarono a parlare in altre lingue come lo Spirito permetteva loro.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Atti</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90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Filippo raccontò il Vangelo all'etiope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it" altLang="ko-KR" sz="3600"/>
              <a:t>Allora Filippo cominciò proprio da quel passo della Scrittura e gli annunciò la buona notizia di Gesù.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Atti</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8:</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it" sz="4000"/>
              <a:t>Perché questo mio figlio era morto ed è tornato in vita; era perduto ed è stato ritrovato». Così iniziarono a festeggiare.</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Luca</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it" sz="3200"/>
              <a:t>Chi è Gesù?</a:t>
            </a:r>
            <a:r xmlns:a="http://schemas.openxmlformats.org/drawingml/2006/main">
              <a:rPr altLang="en-US" lang="i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rgbClr val="0070c0"/>
                </a:solidFill>
              </a:rPr>
              <a:t>Gesù è..</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chemeClr val="tx1">
                    <a:lumMod val="65000"/>
                    <a:lumOff val="35000"/>
                  </a:schemeClr>
                </a:solidFill>
              </a:rPr>
              <a:t>Gesù è il maestro della vita che riporta in vita i morti.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Un giorno un angelo del Signore disse a Filippo che credeva in Gesù: "Vai a sud, sulla strada del deserto".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it" altLang="ko-KR" sz="3100">
                <a:solidFill>
                  <a:schemeClr val="tx1">
                    <a:lumMod val="65000"/>
                    <a:lumOff val="35000"/>
                  </a:schemeClr>
                </a:solidFill>
              </a:rPr>
              <a:t>Cominciò verso il deserto meridionale, come disse l'angelo. Si chiedeva perché l'angelo lo avesse mandato </a:t>
            </a:r>
            <a:r xmlns:a="http://schemas.openxmlformats.org/drawingml/2006/main">
              <a:rPr lang="it"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A quel tempo, sul carro si trovava l'eunuco incaricato del denaro per il paese dell'Etiopia, che leggeva gli scritti del profeta Isaia. Filippo si avvicinò e chiese. "Capisci quello che stai leggendo?"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“Come posso capirlo”, disse, “se qualcuno non me lo spiega?” Filippo iniziò proprio da quel passo della Scrittura e gli annunciò la buona notizia di Gesù.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Dopo che l’etiope ricevette Gesù, ritornò felicemente nel suo paese. Filippo ringraziò lo Spirito Santo per averlo condotto lì.</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lezione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solidFill>
                  <a:schemeClr val="tx1">
                    <a:lumMod val="65000"/>
                    <a:lumOff val="35000"/>
                  </a:schemeClr>
                </a:solidFill>
              </a:rPr>
              <a:t>Filippo non riuscì a comprendere appieno ma obbedì all'ordine dello Spirito Santo. Così avrebbe potuto predicare il Vangelo all'etiope.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A volte ci troviamo in una situazione che non riusciamo a capire.</a:t>
            </a:r>
            <a:r xmlns:a="http://schemas.openxmlformats.org/drawingml/2006/main">
              <a:rPr lang="it" altLang="en-US" sz="3200">
                <a:solidFill>
                  <a:schemeClr val="tx1">
                    <a:lumMod val="65000"/>
                    <a:lumOff val="35000"/>
                  </a:schemeClr>
                </a:solidFill>
              </a:rPr>
              <a:t> </a:t>
            </a:r>
            <a:r xmlns:a="http://schemas.openxmlformats.org/drawingml/2006/main">
              <a:rPr lang="it" altLang="ko-KR" sz="3200">
                <a:solidFill>
                  <a:schemeClr val="tx1">
                    <a:lumMod val="65000"/>
                    <a:lumOff val="35000"/>
                  </a:schemeClr>
                </a:solidFill>
              </a:rPr>
              <a:t>Ma se confidi in Dio e gli obbedisci nello Spirito Santo anche in quel momento, puoi essere anche un uomo di fede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che predicano il Vangelo.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t>Chi è Gesù?</a:t>
            </a:r>
            <a:r xmlns:a="http://schemas.openxmlformats.org/drawingml/2006/main">
              <a:rPr lang="i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rgbClr val="0070c0"/>
                </a:solidFill>
              </a:rPr>
              <a:t>Gesù è..</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chemeClr val="tx1">
                    <a:lumMod val="65000"/>
                    <a:lumOff val="35000"/>
                  </a:schemeClr>
                </a:solidFill>
              </a:rPr>
              <a:t>Gesù è colui che guida la relazione con cui dobbiamo incontrarci.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Il quiz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Di cosa era responsabile l'eunuco etiope che Filippo incontrò?</a:t>
            </a:r>
            <a:r xmlns:a="http://schemas.openxmlformats.org/drawingml/2006/main">
              <a:rPr lang="i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① </a:t>
            </a:r>
            <a:r xmlns:a="http://schemas.openxmlformats.org/drawingml/2006/main">
              <a:rPr lang="it" altLang="ko-KR" sz="2800">
                <a:solidFill>
                  <a:schemeClr val="tx1">
                    <a:lumMod val="65000"/>
                    <a:lumOff val="35000"/>
                  </a:schemeClr>
                </a:solidFill>
              </a:rPr>
              <a:t>Era a capo dell'esercito.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② </a:t>
            </a:r>
            <a:r xmlns:a="http://schemas.openxmlformats.org/drawingml/2006/main">
              <a:rPr lang="it" altLang="ko-KR" sz="2800">
                <a:solidFill>
                  <a:schemeClr val="tx1">
                    <a:lumMod val="65000"/>
                    <a:lumOff val="35000"/>
                  </a:schemeClr>
                </a:solidFill>
              </a:rPr>
              <a:t>Era un cuoco del suo paese.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③ </a:t>
            </a:r>
            <a:r xmlns:a="http://schemas.openxmlformats.org/drawingml/2006/main">
              <a:rPr lang="it" altLang="ko-KR" sz="2800">
                <a:solidFill>
                  <a:schemeClr val="tx1">
                    <a:lumMod val="65000"/>
                    <a:lumOff val="35000"/>
                  </a:schemeClr>
                </a:solidFill>
              </a:rPr>
              <a:t>Lui</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era</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In</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carica</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Di</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il suo</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del paese</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soldi.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④ </a:t>
            </a:r>
            <a:r xmlns:a="http://schemas.openxmlformats.org/drawingml/2006/main">
              <a:rPr lang="it" altLang="ko-KR" sz="2800">
                <a:solidFill>
                  <a:schemeClr val="tx1">
                    <a:lumMod val="65000"/>
                    <a:lumOff val="35000"/>
                  </a:schemeClr>
                </a:solidFill>
              </a:rPr>
              <a:t>Controllava il culto del paese.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rgbClr val="ff0000"/>
                </a:solidFill>
              </a:rPr>
              <a:t>③ </a:t>
            </a:r>
            <a:r xmlns:a="http://schemas.openxmlformats.org/drawingml/2006/main">
              <a:rPr lang="it" altLang="ko-KR" sz="2800">
                <a:solidFill>
                  <a:srgbClr val="ff0000"/>
                </a:solidFill>
              </a:rPr>
              <a:t>Era responsabile del denaro del suo paese.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it" altLang="ko-KR" sz="3600"/>
              <a:t>Allora Filippo cominciò proprio da quel passo della Scrittura e gli annunciò la buona notizia di Gesù.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Atti</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8:</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91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t" altLang="ko-KR" sz="4400"/>
              <a:t>Saulo incontra Gesù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Il quiz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t" sz="3200">
                <a:solidFill>
                  <a:schemeClr val="tx1">
                    <a:lumMod val="65000"/>
                    <a:lumOff val="35000"/>
                  </a:schemeClr>
                </a:solidFill>
              </a:rPr>
              <a:t>Quanti giorni sono passati da quando Lazzaro è morto quando Gesù è venuto?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① </a:t>
            </a:r>
            <a:r xmlns:a="http://schemas.openxmlformats.org/drawingml/2006/main">
              <a:rPr altLang="ko-KR" lang="it" sz="2800">
                <a:solidFill>
                  <a:schemeClr val="tx1">
                    <a:lumMod val="65000"/>
                    <a:lumOff val="35000"/>
                  </a:schemeClr>
                </a:solidFill>
              </a:rPr>
              <a:t>un giorno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② </a:t>
            </a:r>
            <a:r xmlns:a="http://schemas.openxmlformats.org/drawingml/2006/main">
              <a:rPr altLang="ko-KR" lang="it" sz="2800">
                <a:solidFill>
                  <a:schemeClr val="tx1">
                    <a:lumMod val="65000"/>
                    <a:lumOff val="35000"/>
                  </a:schemeClr>
                </a:solidFill>
              </a:rPr>
              <a:t>due giorni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③ </a:t>
            </a:r>
            <a:r xmlns:a="http://schemas.openxmlformats.org/drawingml/2006/main">
              <a:rPr altLang="ko-KR" lang="it" sz="2800">
                <a:solidFill>
                  <a:schemeClr val="tx1">
                    <a:lumMod val="65000"/>
                    <a:lumOff val="35000"/>
                  </a:schemeClr>
                </a:solidFill>
              </a:rPr>
              <a:t>tre giorni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④ </a:t>
            </a:r>
            <a:r xmlns:a="http://schemas.openxmlformats.org/drawingml/2006/main">
              <a:rPr altLang="ko-KR" lang="it" sz="2800">
                <a:solidFill>
                  <a:schemeClr val="tx1">
                    <a:lumMod val="65000"/>
                    <a:lumOff val="35000"/>
                  </a:schemeClr>
                </a:solidFill>
              </a:rPr>
              <a:t>quattro giorni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rgbClr val="ff0000"/>
                </a:solidFill>
              </a:rPr>
              <a:t>③ </a:t>
            </a:r>
            <a:r xmlns:a="http://schemas.openxmlformats.org/drawingml/2006/main">
              <a:rPr altLang="ko-KR" lang="it" sz="2800">
                <a:solidFill>
                  <a:srgbClr val="ff0000"/>
                </a:solidFill>
              </a:rPr>
              <a:t>tre giorni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it" altLang="ko-KR" sz="3600"/>
              <a:t>Cadde a terra e udì una voce che gli diceva: "Saulo, Saulo, perché mi perseguiti?".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Atti</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9:</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C'era un uomo di nome Saulo che odiava coloro che credevano in Gesù e odiava la chiesa.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it" altLang="ko-KR" sz="3000">
                <a:solidFill>
                  <a:schemeClr val="tx1">
                    <a:lumMod val="65000"/>
                    <a:lumOff val="35000"/>
                  </a:schemeClr>
                </a:solidFill>
              </a:rPr>
              <a:t>Saulo odiava così tanto Gesù che andò a Damasco per arrestare i cristiani.</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Mentre era in viaggio verso Damasco, all'improvviso una luce dal cielo lo avvolse. Udì una voce: "Saulo, Saulo, perché mi perseguiti?"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“Chi sei, Signore?” chiese Saulo. “Io sono Gesù, che voi perseguitate”. Saulo era sorpreso che Gesù fosse vivo. Pensava che Gesù fosse morto.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Saulo, che incontrò Gesù, divenne un uomo nuovo. Così divenne l'apostolo Paolo, che lavorò duramente per predicare il Vangelo ai Gentili e scrisse molti libri biblici.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lezione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solidFill>
                  <a:schemeClr val="tx1">
                    <a:lumMod val="65000"/>
                    <a:lumOff val="35000"/>
                  </a:schemeClr>
                </a:solidFill>
              </a:rPr>
              <a:t>Saulo era un uomo che perseguitava la chiesa, ma Dio lo chiamò apostolo.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Saulo, che incontrò Gesù, visse una vita completamente diversa da prima.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Quali modifiche hai apportato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da quando hai incontrato Gesù?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Coloro che incontrano Gesù devono vivere una vita diversa rispetto al passato.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t>Chi è Gesù?</a:t>
            </a:r>
            <a:r xmlns:a="http://schemas.openxmlformats.org/drawingml/2006/main">
              <a:rPr lang="i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rgbClr val="0070c0"/>
                </a:solidFill>
              </a:rPr>
              <a:t>Gesù è..</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chemeClr val="tx1">
                    <a:lumMod val="65000"/>
                    <a:lumOff val="35000"/>
                  </a:schemeClr>
                </a:solidFill>
              </a:rPr>
              <a:t>Gesù è colui che perdona gli uomini malvagi come Saulo e li chiama e li costituisce come operai.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Il quiz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Perché Saulo andò a Damasco?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① </a:t>
            </a:r>
            <a:r xmlns:a="http://schemas.openxmlformats.org/drawingml/2006/main">
              <a:rPr lang="it" altLang="ko-KR" sz="2800">
                <a:solidFill>
                  <a:schemeClr val="tx1">
                    <a:lumMod val="65000"/>
                    <a:lumOff val="35000"/>
                  </a:schemeClr>
                </a:solidFill>
              </a:rPr>
              <a:t>Arrestare i cristiani.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② </a:t>
            </a:r>
            <a:r xmlns:a="http://schemas.openxmlformats.org/drawingml/2006/main">
              <a:rPr lang="it" altLang="ko-KR" sz="2800">
                <a:solidFill>
                  <a:schemeClr val="tx1">
                    <a:lumMod val="65000"/>
                    <a:lumOff val="35000"/>
                  </a:schemeClr>
                </a:solidFill>
              </a:rPr>
              <a:t>Fare un viaggio.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③ </a:t>
            </a:r>
            <a:r xmlns:a="http://schemas.openxmlformats.org/drawingml/2006/main">
              <a:rPr lang="it" altLang="ko-KR" sz="2800">
                <a:solidFill>
                  <a:schemeClr val="tx1">
                    <a:lumMod val="65000"/>
                    <a:lumOff val="35000"/>
                  </a:schemeClr>
                </a:solidFill>
              </a:rPr>
              <a:t>Per avere un culto.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④ </a:t>
            </a:r>
            <a:r xmlns:a="http://schemas.openxmlformats.org/drawingml/2006/main">
              <a:rPr lang="it" altLang="ko-KR" sz="2800">
                <a:solidFill>
                  <a:schemeClr val="tx1">
                    <a:lumMod val="65000"/>
                    <a:lumOff val="35000"/>
                  </a:schemeClr>
                </a:solidFill>
              </a:rPr>
              <a:t>Predicare il Vangelo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rgbClr val="ff0000"/>
                </a:solidFill>
              </a:rPr>
              <a:t>① </a:t>
            </a:r>
            <a:r xmlns:a="http://schemas.openxmlformats.org/drawingml/2006/main">
              <a:rPr lang="it" altLang="ko-KR" sz="2800">
                <a:solidFill>
                  <a:srgbClr val="ff0000"/>
                </a:solidFill>
              </a:rPr>
              <a:t>Arrestare i cristiani.</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it" altLang="ko-KR" sz="3600"/>
              <a:t>Cadde a terra e udì una voce che gli diceva: "Saulo, Saulo, perché mi perseguiti?".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Atti</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9:</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it" sz="3600"/>
              <a:t>Gesù le disse: «Io sono la risurrezione e la vita. Chi crede in me, anche se muore, vivrà;</a:t>
            </a:r>
            <a:endParaRPr xmlns:a="http://schemas.openxmlformats.org/drawingml/2006/main" altLang="ko-KR" lang="en-US" sz="3600"/>
          </a:p>
          <a:p>
            <a:pPr xmlns:a="http://schemas.openxmlformats.org/drawingml/2006/main" lvl="0">
              <a:defRPr/>
            </a:pPr>
            <a:r xmlns:a="http://schemas.openxmlformats.org/drawingml/2006/main">
              <a:rPr altLang="ko-KR" lang="it" sz="3600"/>
              <a:t>e chiunque vive e crede in me non morirà mai. Ci credi?"</a:t>
            </a:r>
            <a:endParaRPr xmlns:a="http://schemas.openxmlformats.org/drawingml/2006/main" altLang="ko-KR" lang="en-US" sz="3600"/>
          </a:p>
          <a:p>
            <a:pPr xmlns:a="http://schemas.openxmlformats.org/drawingml/2006/main" lvl="0">
              <a:defRPr/>
            </a:pPr>
            <a:r xmlns:a="http://schemas.openxmlformats.org/drawingml/2006/main">
              <a:rPr altLang="ko-KR" lang="it"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John</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11:</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92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Il buon amico di Paul,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it" altLang="ko-KR" sz="3600"/>
              <a:t>Ma Barnaba lo prese e lo portò dagli apostoli. Raccontò loro come Saulo nel suo viaggio aveva visto il Signore e che il Signore gli aveva parlato, e come a Damasco aveva predicato senza timore nel nome di Gesù.</a:t>
            </a:r>
            <a:r xmlns:a="http://schemas.openxmlformats.org/drawingml/2006/main">
              <a:rPr lang="it"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Atti</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Dopo aver incontrato Gesù, Paolo volle incontrare i suoi discepoli.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Ma i discepoli di Gesù avevano paura di Paolo. Perché non sapevano che dopo aver incontrato Gesù, Paolo divenne un credente in Gesù.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Barnaba aiutò Paolo. “Ha davvero incontrato Gesù ed è cambiato completamente!”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"Ho visto Paolo predicare anche a Damasco, dove era andato ad arrestare i cristiani!" I discepoli divennero facilmente amici di Paolo.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Successivamente, Barnaba e Paolo divennero buoni amici e viaggiarono in giro per il mondo per predicare insieme il Vangelo.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lezione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solidFill>
                  <a:schemeClr val="tx1">
                    <a:lumMod val="65000"/>
                    <a:lumOff val="35000"/>
                  </a:schemeClr>
                </a:solidFill>
              </a:rPr>
              <a:t>Paolo, il perseguitatore della chiesa, incontrò Gesù e divenne un uomo nuovo, ma la gente non gli credette.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Ma Dio ha preparato Barnaba e lo ha creato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un buon compagno di lavoro per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Come Paolo e Barnaba, dovremmo essere buoni amici di fede e aiutarci a vicenda.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t>Chi è Gesù?</a:t>
            </a:r>
            <a:r xmlns:a="http://schemas.openxmlformats.org/drawingml/2006/main">
              <a:rPr lang="i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rgbClr val="0070c0"/>
                </a:solidFill>
              </a:rPr>
              <a:t>Gesù..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chemeClr val="tx1">
                    <a:lumMod val="65000"/>
                    <a:lumOff val="35000"/>
                  </a:schemeClr>
                </a:solidFill>
              </a:rPr>
              <a:t>Gesù ci manda un amico che può aiutarci quando siamo in difficoltà.</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Il quiz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Chi aiutò Paul e divenne amico quando era nei guai?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① </a:t>
            </a:r>
            <a:r xmlns:a="http://schemas.openxmlformats.org/drawingml/2006/main">
              <a:rPr lang="it" altLang="ko-KR" sz="2800">
                <a:solidFill>
                  <a:schemeClr val="tx1">
                    <a:lumMod val="65000"/>
                    <a:lumOff val="35000"/>
                  </a:schemeClr>
                </a:solidFill>
              </a:rPr>
              <a:t>Pietro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②Giovanni </a:t>
            </a:r>
            <a:r xmlns:a="http://schemas.openxmlformats.org/drawingml/2006/main">
              <a:rPr lang="it"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③ </a:t>
            </a:r>
            <a:r xmlns:a="http://schemas.openxmlformats.org/drawingml/2006/main">
              <a:rPr lang="it" altLang="ko-KR" sz="2800">
                <a:solidFill>
                  <a:schemeClr val="tx1">
                    <a:lumMod val="65000"/>
                    <a:lumOff val="35000"/>
                  </a:schemeClr>
                </a:solidFill>
              </a:rPr>
              <a:t>Barnaba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④ </a:t>
            </a:r>
            <a:r xmlns:a="http://schemas.openxmlformats.org/drawingml/2006/main">
              <a:rPr lang="it" altLang="ko-KR" sz="2800">
                <a:solidFill>
                  <a:schemeClr val="tx1">
                    <a:lumMod val="65000"/>
                    <a:lumOff val="35000"/>
                  </a:schemeClr>
                </a:solidFill>
              </a:rPr>
              <a:t>Filippo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rgbClr val="ff0000"/>
                </a:solidFill>
              </a:rPr>
              <a:t>③ </a:t>
            </a:r>
            <a:r xmlns:a="http://schemas.openxmlformats.org/drawingml/2006/main">
              <a:rPr lang="it" altLang="ko-KR" sz="2800">
                <a:solidFill>
                  <a:srgbClr val="ff0000"/>
                </a:solidFill>
              </a:rPr>
              <a:t>Barnaba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74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it" altLang="ko-KR" sz="4400"/>
              <a:t>La Trasfigurazione di Gesù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it" altLang="ko-KR" sz="3600"/>
              <a:t>Ma Barnaba lo prese e lo portò dagli apostoli. Raccontò loro come Saulo nel suo viaggio aveva visto il Signore e che il Signore gli aveva parlato, e come a Damasco aveva predicato senza timore nel nome di Gesù.</a:t>
            </a:r>
            <a:r xmlns:a="http://schemas.openxmlformats.org/drawingml/2006/main">
              <a:rPr lang="it"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Atti</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93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Dorcas, che è tornato in vita.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it" altLang="ko-KR" sz="3600"/>
              <a:t>Peter li mandò tutti fuori dalla stanza; poi si inginocchiò e pregò. Volgendosi verso la donna morta, disse: "Tabitha, alzati". Aprì gli occhi e, vedendo Peter, si mise a sedere.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Atti</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9:</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C'era un discepolo di nome Dorcas, che faceva sempre del bene e aiutava i poveri.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In quel periodo si ammalò e morì. I suoi vicini erano molto tristi e riportarono indietro Peter.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Quando Pietro arrivò, tutti quelli che erano stati aiutati da lei piangevano, mostrando i vestiti che aveva ricevuto in dono.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Peter li mandò tutti fuori dalla stanza; poi si inginocchiò e pregò.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“Dorcas, alzati!”, disse Pietro. Aprì gli occhi e si sedette vedendo Peter. Vedendo ciò, tutti furono felici e molte persone in quel villaggio credettero in Gesù.</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lezione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solidFill>
                  <a:schemeClr val="tx1">
                    <a:lumMod val="65000"/>
                    <a:lumOff val="35000"/>
                  </a:schemeClr>
                </a:solidFill>
              </a:rPr>
              <a:t>Pietro era un discepolo di Gesù ed era in grado di fare ciò che fece Gesù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quando era su questa terra.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000">
                <a:solidFill>
                  <a:schemeClr val="tx1">
                    <a:lumMod val="65000"/>
                    <a:lumOff val="35000"/>
                  </a:schemeClr>
                </a:solidFill>
              </a:rPr>
              <a:t>Gesù disse ai suoi discepoli che avrebbero fatto la stessa cosa che fece lui.</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it" altLang="ko-KR" sz="3000">
                <a:solidFill>
                  <a:schemeClr val="tx1">
                    <a:lumMod val="65000"/>
                    <a:lumOff val="35000"/>
                  </a:schemeClr>
                </a:solidFill>
              </a:rPr>
              <a:t>Siamo discepoli di Gesù.</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it" altLang="ko-KR" sz="3000">
                <a:solidFill>
                  <a:schemeClr val="tx1">
                    <a:lumMod val="65000"/>
                    <a:lumOff val="35000"/>
                  </a:schemeClr>
                </a:solidFill>
              </a:rPr>
              <a:t>Dobbiamo imparare e ricordare ciò che Gesù ha fatto in questa terra e fare le stesse cose di Gesù.</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t>Chi è Gesù?</a:t>
            </a:r>
            <a:r xmlns:a="http://schemas.openxmlformats.org/drawingml/2006/main">
              <a:rPr lang="i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rgbClr val="0070c0"/>
                </a:solidFill>
              </a:rPr>
              <a:t>Gesù..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chemeClr val="tx1">
                    <a:lumMod val="65000"/>
                    <a:lumOff val="35000"/>
                  </a:schemeClr>
                </a:solidFill>
              </a:rPr>
              <a:t>Gesù dà ai suoi discepoli il potere affinché possano predicare il vangelo.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it" sz="3600"/>
              <a:t>Là fu trasfigurato davanti a loro. Il suo volto brillò come il sole e le sue vesti divennero bianche come la luce.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Matteo</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17:</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Il quiz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Quando Pietro venne a Dorcas, la gente era triste e cosa gli mostrarono?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① </a:t>
            </a:r>
            <a:r xmlns:a="http://schemas.openxmlformats.org/drawingml/2006/main">
              <a:rPr lang="it" altLang="ko-KR" sz="2800">
                <a:solidFill>
                  <a:schemeClr val="tx1">
                    <a:lumMod val="65000"/>
                    <a:lumOff val="35000"/>
                  </a:schemeClr>
                </a:solidFill>
              </a:rPr>
              <a:t>Abiti realizzati da Dorcas.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② </a:t>
            </a:r>
            <a:r xmlns:a="http://schemas.openxmlformats.org/drawingml/2006/main">
              <a:rPr lang="it" altLang="ko-KR" sz="2800">
                <a:solidFill>
                  <a:schemeClr val="tx1">
                    <a:lumMod val="65000"/>
                    <a:lumOff val="35000"/>
                  </a:schemeClr>
                </a:solidFill>
              </a:rPr>
              <a:t>Pasti preparati da Dorcas.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③ </a:t>
            </a:r>
            <a:r xmlns:a="http://schemas.openxmlformats.org/drawingml/2006/main">
              <a:rPr lang="it" altLang="ko-KR" sz="2800">
                <a:solidFill>
                  <a:schemeClr val="tx1">
                    <a:lumMod val="65000"/>
                    <a:lumOff val="35000"/>
                  </a:schemeClr>
                </a:solidFill>
              </a:rPr>
              <a:t>Figlio di Dorcas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④ </a:t>
            </a:r>
            <a:r xmlns:a="http://schemas.openxmlformats.org/drawingml/2006/main">
              <a:rPr lang="it" altLang="ko-KR" sz="2800">
                <a:solidFill>
                  <a:schemeClr val="tx1">
                    <a:lumMod val="65000"/>
                    <a:lumOff val="35000"/>
                  </a:schemeClr>
                </a:solidFill>
              </a:rPr>
              <a:t>Lettera di Dorcas.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rgbClr val="ff0000"/>
                </a:solidFill>
              </a:rPr>
              <a:t>① </a:t>
            </a:r>
            <a:r xmlns:a="http://schemas.openxmlformats.org/drawingml/2006/main">
              <a:rPr lang="it" altLang="ko-KR" sz="2800">
                <a:solidFill>
                  <a:srgbClr val="ff0000"/>
                </a:solidFill>
              </a:rPr>
              <a:t>Abiti realizzati da Dorcas.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it" altLang="ko-KR" sz="3600"/>
              <a:t>Peter li mandò tutti fuori dalla stanza; poi si inginocchiò e pregò. Volgendosi verso la donna morta, disse: "Tabitha, alzati". Aprì gli occhi e, vedendo Peter, si mise a sedere.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Atti</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9:</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94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Cornelio, un gentile salvato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it" altLang="ko-KR" sz="3600"/>
              <a:t>I credenti circoncisi venuti con Pietro rimasero stupiti che il dono dello Spirito Santo fosse stato effuso anche sui gentili.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Atti 10:</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it" altLang="ko-KR" sz="2500">
                <a:solidFill>
                  <a:schemeClr val="tx1">
                    <a:lumMod val="65000"/>
                    <a:lumOff val="35000"/>
                  </a:schemeClr>
                </a:solidFill>
              </a:rPr>
              <a:t>A Cesarea c'era un uomo di nome Cornelio, centurione di quello che era conosciuto come il reggimento italiano.</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it" altLang="ko-KR" sz="2500">
                <a:solidFill>
                  <a:schemeClr val="tx1">
                    <a:lumMod val="65000"/>
                    <a:lumOff val="35000"/>
                  </a:schemeClr>
                </a:solidFill>
              </a:rPr>
              <a:t>Lui e tutta la sua famiglia erano devoti e timorati di Dio; donava generosamente ai bisognosi e pregava Dio regolarmente.</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Un giorno Cornelio udì la voce di Dio mentre pregava. “Manda degli uomini a diventare un uomo di nome Peter”.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it" altLang="ko-KR" sz="2400">
                <a:solidFill>
                  <a:schemeClr val="tx1">
                    <a:lumMod val="65000"/>
                    <a:lumOff val="35000"/>
                  </a:schemeClr>
                </a:solidFill>
              </a:rPr>
              <a:t>In quel tempo anche Pietro ebbe una visione in preghiera. Dio gli diede animali dal cielo che gli ebrei non potevano mangiare e gli ordinò di mangiare.</a:t>
            </a:r>
            <a:r xmlns:a="http://schemas.openxmlformats.org/drawingml/2006/main">
              <a:rPr lang="it" altLang="en-US" sz="2400">
                <a:solidFill>
                  <a:schemeClr val="tx1">
                    <a:lumMod val="65000"/>
                    <a:lumOff val="35000"/>
                  </a:schemeClr>
                </a:solidFill>
              </a:rPr>
              <a:t> </a:t>
            </a:r>
            <a:r xmlns:a="http://schemas.openxmlformats.org/drawingml/2006/main">
              <a:rPr lang="it" altLang="ko-KR" sz="2400">
                <a:solidFill>
                  <a:schemeClr val="tx1">
                    <a:lumMod val="65000"/>
                    <a:lumOff val="35000"/>
                  </a:schemeClr>
                </a:solidFill>
              </a:rPr>
              <a:t>“Non chiamare impuro ciò che Dio ha reso puro”.</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Alla fine, Pietro seguì gli uomini che Cornelio aveva inviato e andò a casa di Cornelio.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it" altLang="ko-KR" sz="2400">
                <a:solidFill>
                  <a:schemeClr val="tx1">
                    <a:lumMod val="65000"/>
                    <a:lumOff val="35000"/>
                  </a:schemeClr>
                </a:solidFill>
              </a:rPr>
              <a:t>Pietro predicò loro Gesù e il Vangelo a Cornelio e alla sua famiglia. Allora lo Spirito Santo discese su loro. Lo capì guardando questo; "Anche i gentili possono salvarsi se credono in Gesù!"</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lezione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it" altLang="ko-KR" sz="3400">
                <a:solidFill>
                  <a:schemeClr val="tx1">
                    <a:lumMod val="65000"/>
                    <a:lumOff val="35000"/>
                  </a:schemeClr>
                </a:solidFill>
              </a:rPr>
              <a:t>Pietro pensava che solo gli ebrei potessero credere in Gesù ed essere salvati.</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it" altLang="ko-KR" sz="3400">
                <a:solidFill>
                  <a:schemeClr val="tx1">
                    <a:lumMod val="65000"/>
                    <a:lumOff val="35000"/>
                  </a:schemeClr>
                </a:solidFill>
              </a:rPr>
              <a:t>Ma il vangelo di Dio non prevede discriminazioni tra tutte le persone del mondo.</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it" altLang="ko-KR" sz="3400">
                <a:solidFill>
                  <a:schemeClr val="tx1">
                    <a:lumMod val="65000"/>
                    <a:lumOff val="35000"/>
                  </a:schemeClr>
                </a:solidFill>
              </a:rPr>
              <a:t>Dobbiamo predicare il Vangelo a tutti nel mondo affinché possano essere salvati.</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Gesù prese con sé Pietro, Giacomo e Giovanni e li condusse in disparte, sopra un alto monte.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t>Chi è Gesù?</a:t>
            </a:r>
            <a:r xmlns:a="http://schemas.openxmlformats.org/drawingml/2006/main">
              <a:rPr lang="i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rgbClr val="0070c0"/>
                </a:solidFill>
              </a:rPr>
              <a:t>Gesù..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chemeClr val="tx1">
                    <a:lumMod val="65000"/>
                    <a:lumOff val="35000"/>
                  </a:schemeClr>
                </a:solidFill>
              </a:rPr>
              <a:t>Gesù dona la salvezza a chiunque crede in lui, indipendentemente dalla nazionalità o dallo status.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solidFill>
                  <a:srgbClr val="ff0000"/>
                </a:solidFill>
              </a:rPr>
              <a:t>Il quiz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Quale visione ebbe Pietro mentre pregava?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① </a:t>
            </a:r>
            <a:r xmlns:a="http://schemas.openxmlformats.org/drawingml/2006/main">
              <a:rPr lang="it" altLang="ko-KR" sz="2800">
                <a:solidFill>
                  <a:schemeClr val="tx1">
                    <a:lumMod val="65000"/>
                    <a:lumOff val="35000"/>
                  </a:schemeClr>
                </a:solidFill>
              </a:rPr>
              <a:t>Gesù discende dal cielo.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② </a:t>
            </a:r>
            <a:r xmlns:a="http://schemas.openxmlformats.org/drawingml/2006/main">
              <a:rPr lang="it" altLang="ko-KR" sz="2800">
                <a:solidFill>
                  <a:schemeClr val="tx1">
                    <a:lumMod val="65000"/>
                    <a:lumOff val="35000"/>
                  </a:schemeClr>
                </a:solidFill>
              </a:rPr>
              <a:t>Bibbia che scende dal cielo.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③ </a:t>
            </a:r>
            <a:r xmlns:a="http://schemas.openxmlformats.org/drawingml/2006/main">
              <a:rPr lang="it" altLang="ko-KR" sz="2800">
                <a:solidFill>
                  <a:schemeClr val="tx1">
                    <a:lumMod val="65000"/>
                    <a:lumOff val="35000"/>
                  </a:schemeClr>
                </a:solidFill>
              </a:rPr>
              <a:t>Angeli che scendono dal cielo.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④ </a:t>
            </a:r>
            <a:r xmlns:a="http://schemas.openxmlformats.org/drawingml/2006/main">
              <a:rPr lang="it" altLang="ko-KR" sz="2800">
                <a:solidFill>
                  <a:schemeClr val="tx1">
                    <a:lumMod val="65000"/>
                    <a:lumOff val="35000"/>
                  </a:schemeClr>
                </a:solidFill>
              </a:rPr>
              <a:t>Gli animali che gli ebrei non possono mangiare sono scesi dal cielo.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rgbClr val="ff0000"/>
                </a:solidFill>
              </a:rPr>
              <a:t>④ </a:t>
            </a:r>
            <a:r xmlns:a="http://schemas.openxmlformats.org/drawingml/2006/main">
              <a:rPr lang="it" altLang="ko-KR" sz="2800">
                <a:solidFill>
                  <a:srgbClr val="ff0000"/>
                </a:solidFill>
              </a:rPr>
              <a:t>Gli animali che gli ebrei non possono mangiare sono scesi dal cielo.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it" altLang="ko-KR" sz="3600"/>
              <a:t>I credenti circoncisi venuti con Pietro rimasero stupiti che il dono dello Spirito Santo fosse stato effuso anche sui gentili.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Atti 10:</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95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Cantare inni</a:t>
            </a:r>
            <a:endParaRPr xmlns:a="http://schemas.openxmlformats.org/drawingml/2006/main" lang="en-US" altLang="ko-KR" sz="4000"/>
          </a:p>
          <a:p>
            <a:pPr xmlns:a="http://schemas.openxmlformats.org/drawingml/2006/main" algn="ctr">
              <a:defRPr/>
            </a:pPr>
            <a:r xmlns:a="http://schemas.openxmlformats.org/drawingml/2006/main">
              <a:rPr lang="it" altLang="ko-KR" sz="4000"/>
              <a:t>anche in prigione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it" altLang="ko-KR" sz="3600"/>
              <a:t>Verso mezzanotte Paolo e Sila pregavano e cantavano inni a Dio, e gli altri prigionieri li ascoltavano.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Atti</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16:</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Paolo e Sila fecero del loro meglio per predicare il Vangelo a Filippo. Ma quelli che lo odiavano picchiarono Paolo e Sila e li misero in prigione.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Paolo e Sila pregarono e lodarono Dio anche in prigione. Tutti nella prigione lo hanno ascoltato.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Poi all'improvviso ci fu un terremoto così forte che tutte le porte della prigione si aprirono. Il carceriere era molto preoccupato perché pensava che i prigionieri fossero scappati.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Paul gridò: “Non preoccuparti! Siamo tutti qui!” “Signore, cosa devo fare per essere salvato?” chiese il Carceriere.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"Credi nel Signore Gesù. Allora tu e la tua famiglia sarete salvati!" A quell'ora della notte il carceriere li prese e lavò loro le ferite; allora subito fu battezzato lui e tutta la sua famiglia.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Là fu trasfigurato davanti a loro. Il suo volto brillò come il sole e le sue vesti divennero bianche come la luce.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lezione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it" altLang="ko-KR" sz="2900">
                <a:solidFill>
                  <a:schemeClr val="tx1">
                    <a:lumMod val="65000"/>
                    <a:lumOff val="35000"/>
                  </a:schemeClr>
                </a:solidFill>
              </a:rPr>
              <a:t>Paolo e Sila non furono delusi e pregarono e lodarono,</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t" altLang="ko-KR" sz="2900">
                <a:solidFill>
                  <a:schemeClr val="tx1">
                    <a:lumMod val="65000"/>
                    <a:lumOff val="35000"/>
                  </a:schemeClr>
                </a:solidFill>
              </a:rPr>
              <a:t>anche se furono picchiati a morte.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t" altLang="ko-KR" sz="2900">
                <a:solidFill>
                  <a:schemeClr val="tx1">
                    <a:lumMod val="65000"/>
                    <a:lumOff val="35000"/>
                  </a:schemeClr>
                </a:solidFill>
              </a:rPr>
              <a:t>Poi Dio aprì la porta della prigione e diede loro la possibilità di predicare il Vangelo</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t" altLang="ko-KR" sz="2900">
                <a:solidFill>
                  <a:schemeClr val="tx1">
                    <a:lumMod val="65000"/>
                    <a:lumOff val="35000"/>
                  </a:schemeClr>
                </a:solidFill>
              </a:rPr>
              <a:t>al carceriere e alla sua famiglia.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t" altLang="ko-KR" sz="2900">
                <a:solidFill>
                  <a:schemeClr val="tx1">
                    <a:lumMod val="65000"/>
                    <a:lumOff val="35000"/>
                  </a:schemeClr>
                </a:solidFill>
              </a:rPr>
              <a:t>Ci sono momenti in cui anche noi siamo nei guai.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t" altLang="ko-KR" sz="2900">
                <a:solidFill>
                  <a:schemeClr val="tx1">
                    <a:lumMod val="65000"/>
                    <a:lumOff val="35000"/>
                  </a:schemeClr>
                </a:solidFill>
              </a:rPr>
              <a:t>E se non ti abbandoni e passi alla preghiera e alla lode, Dio ti salverà</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t" altLang="ko-KR" sz="2900">
                <a:solidFill>
                  <a:schemeClr val="tx1">
                    <a:lumMod val="65000"/>
                    <a:lumOff val="35000"/>
                  </a:schemeClr>
                </a:solidFill>
              </a:rPr>
              <a:t>in un modo sorprendente.</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t>Chi è Gesù?</a:t>
            </a:r>
            <a:r xmlns:a="http://schemas.openxmlformats.org/drawingml/2006/main">
              <a:rPr lang="i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rgbClr val="0070c0"/>
                </a:solidFill>
              </a:rPr>
              <a:t>Gesù..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chemeClr val="tx1">
                    <a:lumMod val="65000"/>
                    <a:lumOff val="35000"/>
                  </a:schemeClr>
                </a:solidFill>
              </a:rPr>
              <a:t>Gesù mi dà la forza per superare tutte le difficoltà e le difficoltà.</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Il quiz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Cosa hanno fatto Paolo e Sila in prigione??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① </a:t>
            </a:r>
            <a:r xmlns:a="http://schemas.openxmlformats.org/drawingml/2006/main">
              <a:rPr lang="it" altLang="ko-KR" sz="2800">
                <a:solidFill>
                  <a:schemeClr val="tx1">
                    <a:lumMod val="65000"/>
                    <a:lumOff val="35000"/>
                  </a:schemeClr>
                </a:solidFill>
              </a:rPr>
              <a:t>Stavano piangendo.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② </a:t>
            </a:r>
            <a:r xmlns:a="http://schemas.openxmlformats.org/drawingml/2006/main">
              <a:rPr lang="it" altLang="ko-KR" sz="2800">
                <a:solidFill>
                  <a:schemeClr val="tx1">
                    <a:lumMod val="65000"/>
                    <a:lumOff val="35000"/>
                  </a:schemeClr>
                </a:solidFill>
              </a:rPr>
              <a:t>Hanno implorato per la loro vita.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③ </a:t>
            </a:r>
            <a:r xmlns:a="http://schemas.openxmlformats.org/drawingml/2006/main">
              <a:rPr lang="it" altLang="ko-KR" sz="2800">
                <a:solidFill>
                  <a:schemeClr val="tx1">
                    <a:lumMod val="65000"/>
                    <a:lumOff val="35000"/>
                  </a:schemeClr>
                </a:solidFill>
              </a:rPr>
              <a:t>Erano delusi.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④ </a:t>
            </a:r>
            <a:r xmlns:a="http://schemas.openxmlformats.org/drawingml/2006/main">
              <a:rPr lang="it" altLang="ko-KR" sz="2800">
                <a:solidFill>
                  <a:schemeClr val="tx1">
                    <a:lumMod val="65000"/>
                    <a:lumOff val="35000"/>
                  </a:schemeClr>
                </a:solidFill>
              </a:rPr>
              <a:t>Pregavano e cantavano inni.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rgbClr val="ff0000"/>
                </a:solidFill>
              </a:rPr>
              <a:t>④ </a:t>
            </a:r>
            <a:r xmlns:a="http://schemas.openxmlformats.org/drawingml/2006/main">
              <a:rPr lang="it" altLang="ko-KR" sz="2800">
                <a:solidFill>
                  <a:srgbClr val="ff0000"/>
                </a:solidFill>
              </a:rPr>
              <a:t>Pregavano e cantavano inni.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it" altLang="ko-KR" sz="3600"/>
              <a:t>Verso mezzanotte Paolo e Sila pregavano e cantavano inni a Dio, e gli altri prigionieri li ascoltavano.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Atti</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16:</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96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Paolo predicò il Vangelo al re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it" altLang="ko-KR" sz="3600"/>
              <a:t>Paolo rispose: "Per poco o per molto tempo, prego Dio che non solo tu, ma tutti quelli che mi ascoltano oggi possano diventare quello che sono, eccetto queste catene".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Atti</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26:</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Paolo predicò il Vangelo e alla fine divenne prigioniero a Gerusalemme. Il re Agrippa chiese dei peccati del prigioniero Paolo.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"Hai il permesso di parlare per te stesso!" Agrippa diede tempo a Paolo per iniziare la sua difesa.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Paolo approfittò dell'opportunità per predicare il Vangelo. "O re, spero che tu possa diventare come me tranne che per queste catene!"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Il re non trovò alcun peccato in Paolo. Paolo voleva andare a Roma e predicare il Vangelo all'imperatore..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Proprio allora apparvero davanti a loro Mosè ed Elia, che conversavano con Gesù.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Alla fine Paolo si appellò all’imperatore romano. Da prigioniero, Paolo salì su una barca per recarsi dall'imperatore di Roma.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lezione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solidFill>
                  <a:schemeClr val="tx1">
                    <a:lumMod val="65000"/>
                    <a:lumOff val="35000"/>
                  </a:schemeClr>
                </a:solidFill>
              </a:rPr>
              <a:t>Paolo era prigioniero, ma predicava il Vangelo con orgoglio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davanti al re del suo stesso processo.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Perché non si vergognava del Vangelo e credeva che fosse una orgogliosa verità.</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Dobbiamo essere in grado di predicare con fiducia e coraggio il Vangelo di Gesù a chiunque incontriamo.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t>Chi è Gesù?</a:t>
            </a:r>
            <a:r xmlns:a="http://schemas.openxmlformats.org/drawingml/2006/main">
              <a:rPr lang="i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rgbClr val="0070c0"/>
                </a:solidFill>
              </a:rPr>
              <a:t>Gesù..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chemeClr val="tx1">
                    <a:lumMod val="65000"/>
                    <a:lumOff val="35000"/>
                  </a:schemeClr>
                </a:solidFill>
              </a:rPr>
              <a:t>Gesù è molto più alto dell’uomo più alto del mondo.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Il quiz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Cosa fece Paolo quando il re del processo di Paolo gli diede la possibilità di parlare?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① </a:t>
            </a:r>
            <a:r xmlns:a="http://schemas.openxmlformats.org/drawingml/2006/main">
              <a:rPr lang="it" altLang="ko-KR" sz="2800">
                <a:solidFill>
                  <a:schemeClr val="tx1">
                    <a:lumMod val="65000"/>
                    <a:lumOff val="35000"/>
                  </a:schemeClr>
                </a:solidFill>
              </a:rPr>
              <a:t>Ha predicato il Vangelo di Gesù.</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② </a:t>
            </a:r>
            <a:r xmlns:a="http://schemas.openxmlformats.org/drawingml/2006/main">
              <a:rPr lang="it" altLang="ko-KR" sz="2800">
                <a:solidFill>
                  <a:schemeClr val="tx1">
                    <a:lumMod val="65000"/>
                    <a:lumOff val="35000"/>
                  </a:schemeClr>
                </a:solidFill>
              </a:rPr>
              <a:t>Ha accusato una persona cattiva.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③ </a:t>
            </a:r>
            <a:r xmlns:a="http://schemas.openxmlformats.org/drawingml/2006/main">
              <a:rPr lang="it" altLang="ko-KR" sz="2800">
                <a:solidFill>
                  <a:schemeClr val="tx1">
                    <a:lumMod val="65000"/>
                    <a:lumOff val="35000"/>
                  </a:schemeClr>
                </a:solidFill>
              </a:rPr>
              <a:t>Ha chiesto il suo rilascio.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④ </a:t>
            </a:r>
            <a:r xmlns:a="http://schemas.openxmlformats.org/drawingml/2006/main">
              <a:rPr lang="it" altLang="ko-KR" sz="2800">
                <a:solidFill>
                  <a:schemeClr val="tx1">
                    <a:lumMod val="65000"/>
                    <a:lumOff val="35000"/>
                  </a:schemeClr>
                </a:solidFill>
              </a:rPr>
              <a:t>Pregò e cantò inni.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rgbClr val="ff0000"/>
                </a:solidFill>
              </a:rPr>
              <a:t>① </a:t>
            </a:r>
            <a:r xmlns:a="http://schemas.openxmlformats.org/drawingml/2006/main">
              <a:rPr lang="it" altLang="ko-KR" sz="2800">
                <a:solidFill>
                  <a:srgbClr val="ff0000"/>
                </a:solidFill>
              </a:rPr>
              <a:t>Ha predicato il Vangelo di Gesù.</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it" altLang="ko-KR" sz="3600"/>
              <a:t>Paolo rispose: "Per poco o per molto tempo, prego Dio che non solo tu, ma tutti quelli che mi ascoltano oggi possano diventare quello che sono, eccetto queste catene".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Atti</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26:</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97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nave sta affondando!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it" altLang="ko-KR" sz="3600"/>
              <a:t>e disse: "Non temere, Paolo". Devi essere processato davanti a Cesare; e Dio ti ha benignamente donato la vita di tutti coloro che navigano con te.'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Atti</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27:</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Paolo fu portato a Roma in nave insieme agli altri prigionieri.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Tuttavia, la nave rischiava di affondare a causa del tifone. Tutti tremavano di paura.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Paolo pregò Dio e lo disse alla gente. "Non aver paura. Dio ha detto che nessuno sarebbe morto."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Una voce dalla nuvola disse: “Questo è mio Figlio, quello che amo; con lui mi trovo molto bene. Ascoltalo!"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La nave affondò, ma come disse Paolo, tutta la gente poté sbarcare sull'isola senza che vi fosse la morte di un solo.</a:t>
            </a:r>
            <a:r xmlns:a="http://schemas.openxmlformats.org/drawingml/2006/main">
              <a:rPr lang="it"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Paolo predicò Gesù sull'isola e diede gloria a Dio.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lezione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solidFill>
                  <a:schemeClr val="tx1">
                    <a:lumMod val="65000"/>
                    <a:lumOff val="35000"/>
                  </a:schemeClr>
                </a:solidFill>
              </a:rPr>
              <a:t>Paolo pregava, incoraggiava gli altri, anche nei momenti di crisi, quando la nave stava per affondare.</a:t>
            </a:r>
            <a:r xmlns:a="http://schemas.openxmlformats.org/drawingml/2006/main">
              <a:rPr lang="it" altLang="en-US" sz="3200">
                <a:solidFill>
                  <a:schemeClr val="tx1">
                    <a:lumMod val="65000"/>
                    <a:lumOff val="35000"/>
                  </a:schemeClr>
                </a:solidFill>
              </a:rPr>
              <a:t> </a:t>
            </a:r>
            <a:r xmlns:a="http://schemas.openxmlformats.org/drawingml/2006/main">
              <a:rPr lang="it" altLang="ko-KR" sz="3200">
                <a:solidFill>
                  <a:schemeClr val="tx1">
                    <a:lumMod val="65000"/>
                    <a:lumOff val="35000"/>
                  </a:schemeClr>
                </a:solidFill>
              </a:rPr>
              <a:t>Alla fine si salvarono tutti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proprio come ha detto Paolo.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Il popolo di Dio è responsabile di trasmettere la volontà di Dio al mondo attraverso la preghiera e la buona notizia della salvezza di Dio.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t>Chi è Gesù?</a:t>
            </a:r>
            <a:r xmlns:a="http://schemas.openxmlformats.org/drawingml/2006/main">
              <a:rPr lang="i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rgbClr val="0070c0"/>
                </a:solidFill>
              </a:rPr>
              <a:t>Gesù è..</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chemeClr val="tx1">
                    <a:lumMod val="65000"/>
                    <a:lumOff val="35000"/>
                  </a:schemeClr>
                </a:solidFill>
              </a:rPr>
              <a:t>Gesù è il proprietario di tutta la vita nel mondo. Niente muore senza il suo permesso.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Il quiz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Cosa fece Paolo quando la nave incontrò il tifone?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① </a:t>
            </a:r>
            <a:r xmlns:a="http://schemas.openxmlformats.org/drawingml/2006/main">
              <a:rPr lang="it" altLang="ko-KR" sz="2800">
                <a:solidFill>
                  <a:schemeClr val="tx1">
                    <a:lumMod val="65000"/>
                    <a:lumOff val="35000"/>
                  </a:schemeClr>
                </a:solidFill>
              </a:rPr>
              <a:t>Ha pianto.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② </a:t>
            </a:r>
            <a:r xmlns:a="http://schemas.openxmlformats.org/drawingml/2006/main">
              <a:rPr lang="it" altLang="ko-KR" sz="2800">
                <a:solidFill>
                  <a:schemeClr val="tx1">
                    <a:lumMod val="65000"/>
                    <a:lumOff val="35000"/>
                  </a:schemeClr>
                </a:solidFill>
              </a:rPr>
              <a:t>Saltò in mare.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③ </a:t>
            </a:r>
            <a:r xmlns:a="http://schemas.openxmlformats.org/drawingml/2006/main">
              <a:rPr lang="it" altLang="ko-KR" sz="2800">
                <a:solidFill>
                  <a:schemeClr val="tx1">
                    <a:lumMod val="65000"/>
                    <a:lumOff val="35000"/>
                  </a:schemeClr>
                </a:solidFill>
              </a:rPr>
              <a:t>Ha combattuto contro il pilota.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④ </a:t>
            </a:r>
            <a:r xmlns:a="http://schemas.openxmlformats.org/drawingml/2006/main">
              <a:rPr lang="it" altLang="ko-KR" sz="2800">
                <a:solidFill>
                  <a:schemeClr val="tx1">
                    <a:lumMod val="65000"/>
                    <a:lumOff val="35000"/>
                  </a:schemeClr>
                </a:solidFill>
              </a:rPr>
              <a:t>Pregò Dio.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rgbClr val="ff0000"/>
                </a:solidFill>
              </a:rPr>
              <a:t>④ </a:t>
            </a:r>
            <a:r xmlns:a="http://schemas.openxmlformats.org/drawingml/2006/main">
              <a:rPr lang="it" altLang="ko-KR" sz="2800">
                <a:solidFill>
                  <a:srgbClr val="ff0000"/>
                </a:solidFill>
              </a:rPr>
              <a:t>Pregò Dio.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it" altLang="ko-KR" sz="3600"/>
              <a:t>e disse: "Non temere, Paolo". Devi essere processato davanti a Cesare; e Dio ti ha benignamente donato la vita di tutti coloro che navigano con te.'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Atti</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27:</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98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supplica di Paolo per Onesimo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it" altLang="ko-KR" sz="3600"/>
              <a:t>Ti rivolgo per mio figlio Onesimo, che divenne mio figlio mentre ero in catene.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Filemone</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Onesimo era un servitore di Filemone. Ma è scappato a Roma senza il permesso del suo padrone.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Onesimo incontrò Paolo che era imprigionato a Roma. Paolo gli predicò il Vangelo ed egli arrivò a credere in Gesù.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All'udire ciò caddero con la faccia a terra, terrorizzati. Gesù disse: “Non abbiate paura”. Quando alzarono lo sguardo, non videro nessuno tranne Gesù.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Paolo disse a Onesimo di tornare dal suo maestro Filemone e di chiedere perdono. E Paolo disse a Onesimo di vivere come credente in Gesù.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Onesimo era preoccupato. Perché in quel momento il servo fuggito fu ucciso dal suo proprietario.</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Paolo scrisse una lettera per Onesimo al suo maestro Filemone per perdonarlo. Questa lettera è "Filemone" nella Bibbia.</a:t>
            </a:r>
            <a:r xmlns:a="http://schemas.openxmlformats.org/drawingml/2006/main">
              <a:rPr lang="i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lezione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solidFill>
                  <a:schemeClr val="tx1">
                    <a:lumMod val="65000"/>
                    <a:lumOff val="35000"/>
                  </a:schemeClr>
                </a:solidFill>
              </a:rPr>
              <a:t>Paolo ricollegò la relazione interrotta tra Onesimo e Filemone. L'Onesimo chiese perdono a Filemone, e il Filemone perdonò l'Onesimo.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Dobbiamo chiedere perdono se abbiamo fatto qualcosa di sbagliato.</a:t>
            </a:r>
            <a:r xmlns:a="http://schemas.openxmlformats.org/drawingml/2006/main">
              <a:rPr lang="it" altLang="en-US" sz="3200">
                <a:solidFill>
                  <a:schemeClr val="tx1">
                    <a:lumMod val="65000"/>
                    <a:lumOff val="35000"/>
                  </a:schemeClr>
                </a:solidFill>
              </a:rPr>
              <a:t> </a:t>
            </a:r>
            <a:r xmlns:a="http://schemas.openxmlformats.org/drawingml/2006/main">
              <a:rPr lang="it" altLang="ko-KR" sz="3200">
                <a:solidFill>
                  <a:schemeClr val="tx1">
                    <a:lumMod val="65000"/>
                    <a:lumOff val="35000"/>
                  </a:schemeClr>
                </a:solidFill>
              </a:rPr>
              <a:t>E se qualcuno ci ha fatto qualcosa di sbagliato, dobbiamo perdonarlo.</a:t>
            </a:r>
            <a:r xmlns:a="http://schemas.openxmlformats.org/drawingml/2006/main">
              <a:rPr lang="it" altLang="en-US" sz="3200">
                <a:solidFill>
                  <a:schemeClr val="tx1">
                    <a:lumMod val="65000"/>
                    <a:lumOff val="35000"/>
                  </a:schemeClr>
                </a:solidFill>
              </a:rPr>
              <a:t> </a:t>
            </a:r>
            <a:r xmlns:a="http://schemas.openxmlformats.org/drawingml/2006/main">
              <a:rPr lang="it" altLang="ko-KR" sz="3200">
                <a:solidFill>
                  <a:schemeClr val="tx1">
                    <a:lumMod val="65000"/>
                    <a:lumOff val="35000"/>
                  </a:schemeClr>
                </a:solidFill>
              </a:rPr>
              <a:t>Questo è ciò che la gente crede in Gesù.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t>Chi è Gesù?</a:t>
            </a:r>
            <a:r xmlns:a="http://schemas.openxmlformats.org/drawingml/2006/main">
              <a:rPr lang="i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rgbClr val="0070c0"/>
                </a:solidFill>
              </a:rPr>
              <a:t>Gesù..</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chemeClr val="tx1">
                    <a:lumMod val="65000"/>
                    <a:lumOff val="35000"/>
                  </a:schemeClr>
                </a:solidFill>
              </a:rPr>
              <a:t>Gesù porta pace e riconciliazione dove ci sono lotte e conflitti.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Il quiz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Chi incontrò Onesimo a Roma quando scappò dal suo padrone Filemone?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① </a:t>
            </a:r>
            <a:r xmlns:a="http://schemas.openxmlformats.org/drawingml/2006/main">
              <a:rPr lang="it" altLang="ko-KR" sz="2800">
                <a:solidFill>
                  <a:schemeClr val="tx1">
                    <a:lumMod val="65000"/>
                    <a:lumOff val="35000"/>
                  </a:schemeClr>
                </a:solidFill>
              </a:rPr>
              <a:t>Pietro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②Giovanni </a:t>
            </a:r>
            <a:r xmlns:a="http://schemas.openxmlformats.org/drawingml/2006/main">
              <a:rPr lang="it"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③ </a:t>
            </a:r>
            <a:r xmlns:a="http://schemas.openxmlformats.org/drawingml/2006/main">
              <a:rPr lang="it" altLang="ko-KR" sz="2800">
                <a:solidFill>
                  <a:schemeClr val="tx1">
                    <a:lumMod val="65000"/>
                    <a:lumOff val="35000"/>
                  </a:schemeClr>
                </a:solidFill>
              </a:rPr>
              <a:t>Barnaba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④ </a:t>
            </a:r>
            <a:r xmlns:a="http://schemas.openxmlformats.org/drawingml/2006/main">
              <a:rPr lang="it" altLang="ko-KR" sz="2800">
                <a:solidFill>
                  <a:schemeClr val="tx1">
                    <a:lumMod val="65000"/>
                    <a:lumOff val="35000"/>
                  </a:schemeClr>
                </a:solidFill>
              </a:rPr>
              <a:t>Paolo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rgbClr val="ff0000"/>
                </a:solidFill>
              </a:rPr>
              <a:t>④ </a:t>
            </a:r>
            <a:r xmlns:a="http://schemas.openxmlformats.org/drawingml/2006/main">
              <a:rPr lang="it" altLang="ko-KR" sz="2800">
                <a:solidFill>
                  <a:srgbClr val="ff0000"/>
                </a:solidFill>
              </a:rPr>
              <a:t>Paolo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it" altLang="ko-KR" sz="3600"/>
              <a:t>Ti rivolgo per mio figlio Onesimo, che divenne mio figlio mentre ero in catene.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Filemone</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99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Timoteo, il discepolo di Paolo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it" altLang="ko-KR" sz="3600"/>
              <a:t>Mi è stata ricordata la tua fede sincera, che prima viveva in tua nonna Loide e in tua madre Eunice e, ne sono convinto, ora vive anche in te.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2Timoteo</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4:</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Paolo aveva un discepolo di nome Timoteo. Timoteo è stato missionario con Paolo fin da quando era ragazzo.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it" sz="3200">
                <a:solidFill>
                  <a:schemeClr val="tx1">
                    <a:lumMod val="65000"/>
                    <a:lumOff val="35000"/>
                  </a:schemeClr>
                </a:solidFill>
              </a:rPr>
              <a:t>C'era un uomo che aveva due figli. Il secondo figlio chiese al padre di dargli in anticipo la sua parte di proprietà.</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lezione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it" sz="3600">
                <a:solidFill>
                  <a:schemeClr val="tx1">
                    <a:lumMod val="65000"/>
                    <a:lumOff val="35000"/>
                  </a:schemeClr>
                </a:solidFill>
              </a:rPr>
              <a:t>Gesù era su questa terra in forma umana, ma è anche Dio.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t" sz="3600">
                <a:solidFill>
                  <a:schemeClr val="tx1">
                    <a:lumMod val="65000"/>
                    <a:lumOff val="35000"/>
                  </a:schemeClr>
                </a:solidFill>
              </a:rPr>
              <a:t>Come Dio aveva comandato ai suoi discepoli sul monte,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t" sz="3600">
                <a:solidFill>
                  <a:schemeClr val="tx1">
                    <a:lumMod val="65000"/>
                    <a:lumOff val="35000"/>
                  </a:schemeClr>
                </a:solidFill>
              </a:rPr>
              <a:t>dobbiamo credere in Gesù come Figlio di Dio e ascoltarlo attentamente.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Paolo, che era in prigione, sapeva che stava per morire e scrisse una lettera al suo amato discepolo Timoteo.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La lettera diceva come Timoteo avrebbe dovuto insegnare ai credenti come ministro della chiesa.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Timoteo ei credenti lessero la lettera di Paolo e decisero di non perdere la fede fino alla fine anche nella persecuzione.</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Quindi la fede di Paolo è stata tramandata al suo discepolo Timoteo, e ancora alle chiese.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lezione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it" altLang="ko-KR" sz="3600">
                <a:solidFill>
                  <a:schemeClr val="tx1">
                    <a:lumMod val="65000"/>
                    <a:lumOff val="35000"/>
                  </a:schemeClr>
                </a:solidFill>
              </a:rPr>
              <a:t>Grazie agli evangelisti che ci hanno predicato il Vangelo e agli insegnanti che ci hanno insegnato la parola di Dio, la nostra fede e la nostra chiesa sono cresciute.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t" altLang="ko-KR" sz="3600">
                <a:solidFill>
                  <a:schemeClr val="tx1">
                    <a:lumMod val="65000"/>
                    <a:lumOff val="35000"/>
                  </a:schemeClr>
                </a:solidFill>
              </a:rPr>
              <a:t>Ora dobbiamo consegnare la nostra fede e insegnare loro la parola di Dio che abbiamo imparato.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t>Chi è Gesù?</a:t>
            </a:r>
            <a:r xmlns:a="http://schemas.openxmlformats.org/drawingml/2006/main">
              <a:rPr lang="i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rgbClr val="0070c0"/>
                </a:solidFill>
              </a:rPr>
              <a:t>Gesù è..</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chemeClr val="tx1">
                    <a:lumMod val="65000"/>
                    <a:lumOff val="35000"/>
                  </a:schemeClr>
                </a:solidFill>
              </a:rPr>
              <a:t>Gesù è risorto ed è vivo eternamente, con chiese e credenti che credono in lui.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Il quiz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A chi Paolo scrisse la lettera mentre si avvicinava il giorno della sua morte?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① </a:t>
            </a:r>
            <a:r xmlns:a="http://schemas.openxmlformats.org/drawingml/2006/main">
              <a:rPr lang="it" altLang="ko-KR" sz="2800">
                <a:solidFill>
                  <a:schemeClr val="tx1">
                    <a:lumMod val="65000"/>
                    <a:lumOff val="35000"/>
                  </a:schemeClr>
                </a:solidFill>
              </a:rPr>
              <a:t>Luca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② </a:t>
            </a:r>
            <a:r xmlns:a="http://schemas.openxmlformats.org/drawingml/2006/main">
              <a:rPr lang="it" altLang="ko-KR" sz="2800">
                <a:solidFill>
                  <a:schemeClr val="tx1">
                    <a:lumMod val="65000"/>
                    <a:lumOff val="35000"/>
                  </a:schemeClr>
                </a:solidFill>
              </a:rPr>
              <a:t>Segna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③ </a:t>
            </a:r>
            <a:r xmlns:a="http://schemas.openxmlformats.org/drawingml/2006/main">
              <a:rPr lang="it" altLang="ko-KR" sz="2800">
                <a:solidFill>
                  <a:schemeClr val="tx1">
                    <a:lumMod val="65000"/>
                    <a:lumOff val="35000"/>
                  </a:schemeClr>
                </a:solidFill>
              </a:rPr>
              <a:t>Timoteo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④ </a:t>
            </a:r>
            <a:r xmlns:a="http://schemas.openxmlformats.org/drawingml/2006/main">
              <a:rPr lang="it" altLang="ko-KR" sz="2800">
                <a:solidFill>
                  <a:schemeClr val="tx1">
                    <a:lumMod val="65000"/>
                    <a:lumOff val="35000"/>
                  </a:schemeClr>
                </a:solidFill>
              </a:rPr>
              <a:t>Sila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rgbClr val="ff0000"/>
                </a:solidFill>
              </a:rPr>
              <a:t>③ </a:t>
            </a:r>
            <a:r xmlns:a="http://schemas.openxmlformats.org/drawingml/2006/main">
              <a:rPr lang="it" altLang="ko-KR" sz="2800">
                <a:solidFill>
                  <a:srgbClr val="ff0000"/>
                </a:solidFill>
              </a:rPr>
              <a:t>Timoteo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it" altLang="ko-KR" sz="3600"/>
              <a:t>Mi è stata ricordata la tua fede sincera, che prima viveva in tua nonna Loide e in tua madre Eunice e, ne sono convinto, ora vive anche in te.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2Timoteo</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4:</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100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John vide uno spettacolo incredibile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it" altLang="ko-KR" sz="3600"/>
              <a:t>Colui che testimonia queste cose dice: "Sì, verrò presto". Amen. Vieni, Signore Gesù.</a:t>
            </a:r>
            <a:endParaRPr xmlns:a="http://schemas.openxmlformats.org/drawingml/2006/main" lang="en-US" altLang="ko-KR" sz="3600"/>
          </a:p>
          <a:p>
            <a:pPr xmlns:a="http://schemas.openxmlformats.org/drawingml/2006/main" lvl="0">
              <a:defRPr/>
            </a:pPr>
            <a:r xmlns:a="http://schemas.openxmlformats.org/drawingml/2006/main">
              <a:rPr lang="it"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Rivelazione</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22:</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it" sz="3200"/>
              <a:t>Chi è Gesù?</a:t>
            </a:r>
            <a:r xmlns:a="http://schemas.openxmlformats.org/drawingml/2006/main">
              <a:rPr altLang="en-US" lang="i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rgbClr val="0070c0"/>
                </a:solidFill>
              </a:rPr>
              <a:t>Gesù è..</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chemeClr val="tx1">
                    <a:lumMod val="65000"/>
                    <a:lumOff val="35000"/>
                  </a:schemeClr>
                </a:solidFill>
              </a:rPr>
              <a:t>Gesù è colui che risplende magnificamente con un aspetto glorioso.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La persecuzione della chiesa peggiorava di giorno in giorno. Tutti i suoi discepoli furono martirizzati pur mantenendo la fede, e Giovanni fu confinato da solo a Patmos.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Un giorno udì una voce forte come una tromba, che diceva: "Scrivi su un rotolo quello che vedi e mandalo alle sette chiese".</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Anche Giovanni vide Gesù. Gesù era l'immagine di un re che aveva tutto il potere del mondo.</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Giovanni ha visto il nuovo cielo e la nuova terra che verrà. Non ci sarà nulla di male, non ci sarà dolore e ci sarà sempre felicità con Dio.</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Giovanni scrisse tutte queste visioni e le scrisse alle chiese. “Mantieni la tua fede, perché il Signore verrà di nuovo!” Questo è l'ultimo libro della Bibbia, l'Apocalisse</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lezione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solidFill>
                  <a:schemeClr val="tx1">
                    <a:lumMod val="65000"/>
                    <a:lumOff val="35000"/>
                  </a:schemeClr>
                </a:solidFill>
              </a:rPr>
              <a:t>Gesù tornerà di nuovo su questa terra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come giudice un giorno.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A quel tempo, coloro che non credevano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in Gesù soffri per sempre,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Coloro che credono in Gesù si divertiranno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Vita eterna con felicità.</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Stai aspettando che Gesù venga di nuovo?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t" altLang="ko-KR" sz="3200">
                <a:solidFill>
                  <a:schemeClr val="tx1">
                    <a:lumMod val="65000"/>
                    <a:lumOff val="35000"/>
                  </a:schemeClr>
                </a:solidFill>
              </a:rPr>
              <a:t>Non dobbiamo perdere quella speranza, dobbiamo conservare la nostra fede in questa terra fino alla fine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it" altLang="ko-KR" sz="3200"/>
              <a:t>Chi è Gesù?</a:t>
            </a:r>
            <a:r xmlns:a="http://schemas.openxmlformats.org/drawingml/2006/main">
              <a:rPr lang="i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rgbClr val="0070c0"/>
                </a:solidFill>
              </a:rPr>
              <a:t>Gesù..</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it" altLang="ko-KR" sz="3600">
                <a:solidFill>
                  <a:schemeClr val="tx1">
                    <a:lumMod val="65000"/>
                    <a:lumOff val="35000"/>
                  </a:schemeClr>
                </a:solidFill>
              </a:rPr>
              <a:t>Gesù tornerà di nuovo su questa terra come re, giudicherà tutte le cose e governerà tutte le cose per sempre.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Il quiz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Come si chiama l'isola dove fu confinato il discepolo Giovanni?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① </a:t>
            </a:r>
            <a:r xmlns:a="http://schemas.openxmlformats.org/drawingml/2006/main">
              <a:rPr lang="it"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②Hawaii </a:t>
            </a:r>
            <a:r xmlns:a="http://schemas.openxmlformats.org/drawingml/2006/main">
              <a:rPr lang="it" altLang="ko-KR" sz="2800">
                <a:solidFill>
                  <a:schemeClr val="tx1">
                    <a:lumMod val="65000"/>
                    <a:lumOff val="35000"/>
                  </a:schemeClr>
                </a:solidFill>
              </a:rPr>
              <a:t>_</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③ </a:t>
            </a:r>
            <a:r xmlns:a="http://schemas.openxmlformats.org/drawingml/2006/main">
              <a:rPr lang="it"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chemeClr val="tx1">
                    <a:lumMod val="65000"/>
                    <a:lumOff val="35000"/>
                  </a:schemeClr>
                </a:solidFill>
              </a:rPr>
              <a:t>④ </a:t>
            </a:r>
            <a:r xmlns:a="http://schemas.openxmlformats.org/drawingml/2006/main">
              <a:rPr lang="it"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t" altLang="en-US" sz="2800">
                <a:solidFill>
                  <a:srgbClr val="ff0000"/>
                </a:solidFill>
              </a:rPr>
              <a:t>④ </a:t>
            </a:r>
            <a:r xmlns:a="http://schemas.openxmlformats.org/drawingml/2006/main">
              <a:rPr lang="it"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it" altLang="ko-KR" sz="4000"/>
              <a:t>La Parola di oggi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it" altLang="ko-KR" sz="3600"/>
              <a:t>Colui che testimonia queste cose dice: "Sì, verrò presto". Amen. Vieni, Signore Gesù.</a:t>
            </a:r>
            <a:endParaRPr xmlns:a="http://schemas.openxmlformats.org/drawingml/2006/main" lang="en-US" altLang="ko-KR" sz="3600"/>
          </a:p>
          <a:p>
            <a:pPr xmlns:a="http://schemas.openxmlformats.org/drawingml/2006/main" lvl="0">
              <a:defRPr/>
            </a:pPr>
            <a:r xmlns:a="http://schemas.openxmlformats.org/drawingml/2006/main">
              <a:rPr lang="it"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t" altLang="ko-KR" sz="2800">
                <a:solidFill>
                  <a:schemeClr val="tx1">
                    <a:lumMod val="65000"/>
                    <a:lumOff val="35000"/>
                  </a:schemeClr>
                </a:solidFill>
              </a:rPr>
              <a:t>Rivelazione</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22:</a:t>
            </a:r>
            <a:r xmlns:a="http://schemas.openxmlformats.org/drawingml/2006/main">
              <a:rPr lang="it" altLang="en-US" sz="2800">
                <a:solidFill>
                  <a:schemeClr val="tx1">
                    <a:lumMod val="65000"/>
                    <a:lumOff val="35000"/>
                  </a:schemeClr>
                </a:solidFill>
              </a:rPr>
              <a:t> </a:t>
            </a:r>
            <a:r xmlns:a="http://schemas.openxmlformats.org/drawingml/2006/main">
              <a:rPr lang="it"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Di oggi</a:t>
            </a:r>
            <a:r xmlns:a="http://schemas.openxmlformats.org/drawingml/2006/main">
              <a:rPr altLang="en-US" lang="it" sz="4000">
                <a:solidFill>
                  <a:srgbClr val="ff0000"/>
                </a:solidFill>
              </a:rPr>
              <a:t> </a:t>
            </a:r>
            <a:r xmlns:a="http://schemas.openxmlformats.org/drawingml/2006/main">
              <a:rPr altLang="ko-KR" lang="it"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t" sz="3200">
                <a:solidFill>
                  <a:schemeClr val="tx1">
                    <a:lumMod val="65000"/>
                    <a:lumOff val="35000"/>
                  </a:schemeClr>
                </a:solidFill>
              </a:rPr>
              <a:t>Chi non ha visto la trasfigurazione di Gesù?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① </a:t>
            </a:r>
            <a:r xmlns:a="http://schemas.openxmlformats.org/drawingml/2006/main">
              <a:rPr altLang="ko-KR" lang="it" sz="2800">
                <a:solidFill>
                  <a:schemeClr val="tx1">
                    <a:lumMod val="65000"/>
                    <a:lumOff val="35000"/>
                  </a:schemeClr>
                </a:solidFill>
              </a:rPr>
              <a:t>Pietro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② </a:t>
            </a:r>
            <a:r xmlns:a="http://schemas.openxmlformats.org/drawingml/2006/main">
              <a:rPr altLang="ko-KR" lang="it" sz="2800">
                <a:solidFill>
                  <a:schemeClr val="tx1">
                    <a:lumMod val="65000"/>
                    <a:lumOff val="35000"/>
                  </a:schemeClr>
                </a:solidFill>
              </a:rPr>
              <a:t>Giacomo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③ </a:t>
            </a:r>
            <a:r xmlns:a="http://schemas.openxmlformats.org/drawingml/2006/main">
              <a:rPr altLang="ko-KR" lang="it" sz="2800">
                <a:solidFill>
                  <a:schemeClr val="tx1">
                    <a:lumMod val="65000"/>
                    <a:lumOff val="35000"/>
                  </a:schemeClr>
                </a:solidFill>
              </a:rPr>
              <a:t>Giovanni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④ </a:t>
            </a:r>
            <a:r xmlns:a="http://schemas.openxmlformats.org/drawingml/2006/main">
              <a:rPr altLang="ko-KR" lang="it" sz="2800">
                <a:solidFill>
                  <a:schemeClr val="tx1">
                    <a:lumMod val="65000"/>
                    <a:lumOff val="35000"/>
                  </a:schemeClr>
                </a:solidFill>
              </a:rPr>
              <a:t>Tommaso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rgbClr val="ff0000"/>
                </a:solidFill>
              </a:rPr>
              <a:t>④ </a:t>
            </a:r>
            <a:r xmlns:a="http://schemas.openxmlformats.org/drawingml/2006/main">
              <a:rPr altLang="ko-KR" lang="it" sz="2800">
                <a:solidFill>
                  <a:srgbClr val="ff0000"/>
                </a:solidFill>
              </a:rPr>
              <a:t>Tommaso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it" sz="3600"/>
              <a:t>Là fu trasfigurato davanti a loro. Il suo volto brillò come il sole e le sue vesti divennero bianche come la luce.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Matteo</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17:</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75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t" altLang="ko-KR" sz="4400"/>
              <a:t>Gesù</a:t>
            </a:r>
            <a:r xmlns:a="http://schemas.openxmlformats.org/drawingml/2006/main">
              <a:rPr lang="it" altLang="en-US" sz="4400"/>
              <a:t> </a:t>
            </a:r>
            <a:r xmlns:a="http://schemas.openxmlformats.org/drawingml/2006/main">
              <a:rPr lang="it" altLang="ko-KR" sz="4400"/>
              <a:t>Ama i bambini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it" sz="3600"/>
              <a:t>Quando Gesù vide ciò, si indignò. Disse loro: «Lasciate che i bambini vengano a me e non glielo impedite, perché a come questi appartiene il regno di Dio.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Segno</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Un genitore portò suo figlio a Gesù affinché fosse benedetto da Gesù.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Allora i discepoli di Gesù lo rimproverarono. “Come osi portare tuo figlio a Gesù?”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Quando Gesù lo vide, disse con rabbia.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“Non impedire ai bambini di venire da me. Il regno di Dio appartiene a questi bambini!”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it" sz="3200">
                <a:solidFill>
                  <a:schemeClr val="tx1">
                    <a:lumMod val="65000"/>
                    <a:lumOff val="35000"/>
                  </a:schemeClr>
                </a:solidFill>
              </a:rPr>
              <a:t>Ma il figlio aveva sperperato tutte le sue proprietà in un paese lontano ed era diventato infelice.</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"Chi non accoglie il regno di Dio come un bambino, non entrerà in esso." E prese i bambini tra le braccia, impose loro le mani e li benedisse.</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lezione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it" sz="3600">
                <a:solidFill>
                  <a:schemeClr val="tx1">
                    <a:lumMod val="65000"/>
                    <a:lumOff val="35000"/>
                  </a:schemeClr>
                </a:solidFill>
              </a:rPr>
              <a:t>Gesù ha detto che il regno di Dio appartiene a questi bambini.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t" sz="3600">
                <a:solidFill>
                  <a:schemeClr val="tx1">
                    <a:lumMod val="65000"/>
                    <a:lumOff val="35000"/>
                  </a:schemeClr>
                </a:solidFill>
              </a:rPr>
              <a:t>Diventiamo anche noi bambini che amano Dio e obbediscono a Gesù senza perdere il carattere puro, onesto,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t" sz="3600">
                <a:solidFill>
                  <a:schemeClr val="tx1">
                    <a:lumMod val="65000"/>
                    <a:lumOff val="35000"/>
                  </a:schemeClr>
                </a:solidFill>
              </a:rPr>
              <a:t>e il vero cuore di un bambino.</a:t>
            </a:r>
            <a:r xmlns:a="http://schemas.openxmlformats.org/drawingml/2006/main">
              <a:rPr altLang="en-US" lang="it"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t" sz="3200"/>
              <a:t>Chi è Gesù?</a:t>
            </a:r>
            <a:r xmlns:a="http://schemas.openxmlformats.org/drawingml/2006/main">
              <a:rPr altLang="en-US" lang="i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rgbClr val="0070c0"/>
                </a:solidFill>
              </a:rPr>
              <a:t>Gesù</a:t>
            </a:r>
            <a:r xmlns:a="http://schemas.openxmlformats.org/drawingml/2006/main">
              <a:rPr altLang="en-US" lang="it" sz="3600">
                <a:solidFill>
                  <a:srgbClr val="0070c0"/>
                </a:solidFill>
              </a:rPr>
              <a:t> </a:t>
            </a:r>
            <a:r xmlns:a="http://schemas.openxmlformats.org/drawingml/2006/main">
              <a:rPr altLang="ko-KR" lang="it" sz="3600">
                <a:solidFill>
                  <a:srgbClr val="0070c0"/>
                </a:solidFill>
              </a:rPr>
              <a:t>È..</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chemeClr val="tx1">
                    <a:lumMod val="65000"/>
                    <a:lumOff val="35000"/>
                  </a:schemeClr>
                </a:solidFill>
              </a:rPr>
              <a:t>Gesù è Colui che ama, valorizza e benedice i bambini.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Il quiz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t" sz="3200">
                <a:solidFill>
                  <a:schemeClr val="tx1">
                    <a:lumMod val="65000"/>
                    <a:lumOff val="35000"/>
                  </a:schemeClr>
                </a:solidFill>
              </a:rPr>
              <a:t>Cosa fecero i discepoli quando i bambini cercarono di andare da Gesù?</a:t>
            </a:r>
            <a:r xmlns:a="http://schemas.openxmlformats.org/drawingml/2006/main">
              <a:rPr altLang="en-US" lang="it"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① </a:t>
            </a:r>
            <a:r xmlns:a="http://schemas.openxmlformats.org/drawingml/2006/main">
              <a:rPr altLang="ko-KR" lang="it" sz="2800">
                <a:solidFill>
                  <a:schemeClr val="tx1">
                    <a:lumMod val="65000"/>
                    <a:lumOff val="35000"/>
                  </a:schemeClr>
                </a:solidFill>
              </a:rPr>
              <a:t>Li hanno accolti volentieri.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② </a:t>
            </a:r>
            <a:r xmlns:a="http://schemas.openxmlformats.org/drawingml/2006/main">
              <a:rPr altLang="ko-KR" lang="it" sz="2800">
                <a:solidFill>
                  <a:schemeClr val="tx1">
                    <a:lumMod val="65000"/>
                    <a:lumOff val="35000"/>
                  </a:schemeClr>
                </a:solidFill>
              </a:rPr>
              <a:t>Li rimproverarono di non andare da Gesù.</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③ </a:t>
            </a:r>
            <a:r xmlns:a="http://schemas.openxmlformats.org/drawingml/2006/main">
              <a:rPr altLang="ko-KR" lang="it" sz="2800">
                <a:solidFill>
                  <a:schemeClr val="tx1">
                    <a:lumMod val="65000"/>
                    <a:lumOff val="35000"/>
                  </a:schemeClr>
                </a:solidFill>
              </a:rPr>
              <a:t>Presentarono Gesù ai bambini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④ </a:t>
            </a:r>
            <a:r xmlns:a="http://schemas.openxmlformats.org/drawingml/2006/main">
              <a:rPr altLang="ko-KR" lang="it" sz="2800">
                <a:solidFill>
                  <a:schemeClr val="tx1">
                    <a:lumMod val="65000"/>
                    <a:lumOff val="35000"/>
                  </a:schemeClr>
                </a:solidFill>
              </a:rPr>
              <a:t>Diettero loro del cibo e li rimandarono a casa.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rgbClr val="ff0000"/>
                </a:solidFill>
              </a:rPr>
              <a:t>② </a:t>
            </a:r>
            <a:r xmlns:a="http://schemas.openxmlformats.org/drawingml/2006/main">
              <a:rPr altLang="ko-KR" lang="it" sz="2800">
                <a:solidFill>
                  <a:srgbClr val="ff0000"/>
                </a:solidFill>
              </a:rPr>
              <a:t>Li rimproverarono di non andare da Gesù.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it" sz="3600"/>
              <a:t>Quando Gesù vide ciò, si indignò. Disse loro: «Lasciate che i bambini vengano a me e non glielo impedite, perché a come questi appartiene il regno di Dio.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Segno</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76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t" altLang="ko-KR" sz="4400"/>
              <a:t>Gesù guarisce un cieco, Bartimeo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it" sz="3600"/>
              <a:t>"Va'", disse Gesù, "la tua fede ti ha guarito". Immediatamente ricuperò la vista e seguì Gesù lungo la strada.</a:t>
            </a:r>
            <a:endParaRPr xmlns:a="http://schemas.openxmlformats.org/drawingml/2006/main" altLang="ko-KR" lang="en-US" sz="3600"/>
          </a:p>
          <a:p>
            <a:pPr xmlns:a="http://schemas.openxmlformats.org/drawingml/2006/main" lvl="0">
              <a:defRPr/>
            </a:pPr>
            <a:r xmlns:a="http://schemas.openxmlformats.org/drawingml/2006/main">
              <a:rPr altLang="ko-KR" lang="it"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it"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Segno</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10:</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Quando Gesù arrivò a Gerico, cieco, Bartimeo era seduto lungo la strada a mendicare.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Quando sentì che era Gesù di Nazareth, cominciò a gridare: "Gesù, Figlio di Davide, abbi pietà di me!"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it" altLang="ko-KR" sz="3000">
                <a:solidFill>
                  <a:schemeClr val="tx1">
                    <a:lumMod val="65000"/>
                    <a:lumOff val="35000"/>
                  </a:schemeClr>
                </a:solidFill>
              </a:rPr>
              <a:t>Gesù chiamò Bartimeo. "Cosa vuoi che faccia per te?" gli chiese Gesù. Il cieco disse: "Rabbi, voglio vedere".</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it" sz="2800">
                <a:solidFill>
                  <a:schemeClr val="tx1">
                    <a:lumMod val="65000"/>
                    <a:lumOff val="35000"/>
                  </a:schemeClr>
                </a:solidFill>
              </a:rPr>
              <a:t>Il figlio si rese conto di essere diventato più miserabile dei servi della casa di suo padre.</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it" sz="2800">
                <a:solidFill>
                  <a:schemeClr val="tx1">
                    <a:lumMod val="65000"/>
                    <a:lumOff val="35000"/>
                  </a:schemeClr>
                </a:solidFill>
              </a:rPr>
              <a:t>Allora ritornò e pregò suo padre di accettarlo come uno dei suoi servi.</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"Va'", disse Gesù, "la tua fede ti ha guarito". Immediatamente riacquistò la vista.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"Grazie Gesù!" Bartimeo seguì Gesù che gli fece riacquistare la vista.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lezione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it" sz="3600">
                <a:solidFill>
                  <a:schemeClr val="tx1">
                    <a:lumMod val="65000"/>
                    <a:lumOff val="35000"/>
                  </a:schemeClr>
                </a:solidFill>
              </a:rPr>
              <a:t>Gesù disse a Bartimeo: “La tua fede ti ha guarito”.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t" sz="3600">
                <a:solidFill>
                  <a:schemeClr val="tx1">
                    <a:lumMod val="65000"/>
                    <a:lumOff val="35000"/>
                  </a:schemeClr>
                </a:solidFill>
              </a:rPr>
              <a:t>È la fede che ci salva.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t" sz="3600">
                <a:solidFill>
                  <a:schemeClr val="tx1">
                    <a:lumMod val="65000"/>
                    <a:lumOff val="35000"/>
                  </a:schemeClr>
                </a:solidFill>
              </a:rPr>
              <a:t>La fede si esprime nella preghiera sincera.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t" sz="3600">
                <a:solidFill>
                  <a:schemeClr val="tx1">
                    <a:lumMod val="65000"/>
                    <a:lumOff val="35000"/>
                  </a:schemeClr>
                </a:solidFill>
              </a:rPr>
              <a:t>Quando preghiamo Gesù,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t" sz="3600">
                <a:solidFill>
                  <a:schemeClr val="tx1">
                    <a:lumMod val="65000"/>
                    <a:lumOff val="35000"/>
                  </a:schemeClr>
                </a:solidFill>
              </a:rPr>
              <a:t>Dobbiamo avere questa fede.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it" sz="3200"/>
              <a:t>Chi è Gesù?</a:t>
            </a:r>
            <a:r xmlns:a="http://schemas.openxmlformats.org/drawingml/2006/main">
              <a:rPr altLang="en-US" lang="i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rgbClr val="0070c0"/>
                </a:solidFill>
              </a:rPr>
              <a:t>Gesù è..</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chemeClr val="tx1">
                    <a:lumMod val="65000"/>
                    <a:lumOff val="35000"/>
                  </a:schemeClr>
                </a:solidFill>
              </a:rPr>
              <a:t>Gesù è Colui che ascolta e risponde alle nostre ferventi preghiere.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Il quiz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t" sz="3200">
                <a:solidFill>
                  <a:schemeClr val="tx1">
                    <a:lumMod val="65000"/>
                    <a:lumOff val="35000"/>
                  </a:schemeClr>
                </a:solidFill>
              </a:rPr>
              <a:t>Cosa chiese Bartimeo a Gesù?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① </a:t>
            </a:r>
            <a:r xmlns:a="http://schemas.openxmlformats.org/drawingml/2006/main">
              <a:rPr altLang="ko-KR" lang="it" sz="2800">
                <a:solidFill>
                  <a:schemeClr val="tx1">
                    <a:lumMod val="65000"/>
                    <a:lumOff val="35000"/>
                  </a:schemeClr>
                </a:solidFill>
              </a:rPr>
              <a:t>Dammi un sacco di soldi.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② </a:t>
            </a:r>
            <a:r xmlns:a="http://schemas.openxmlformats.org/drawingml/2006/main">
              <a:rPr altLang="ko-KR" lang="it" sz="2800">
                <a:solidFill>
                  <a:schemeClr val="tx1">
                    <a:lumMod val="65000"/>
                    <a:lumOff val="35000"/>
                  </a:schemeClr>
                </a:solidFill>
              </a:rPr>
              <a:t>Voglio essere tuo discepolo.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③ </a:t>
            </a:r>
            <a:r xmlns:a="http://schemas.openxmlformats.org/drawingml/2006/main">
              <a:rPr altLang="ko-KR" lang="it" sz="2800">
                <a:solidFill>
                  <a:schemeClr val="tx1">
                    <a:lumMod val="65000"/>
                    <a:lumOff val="35000"/>
                  </a:schemeClr>
                </a:solidFill>
              </a:rPr>
              <a:t>Fammi camminare sull'acqua.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④ </a:t>
            </a:r>
            <a:r xmlns:a="http://schemas.openxmlformats.org/drawingml/2006/main">
              <a:rPr altLang="ko-KR" lang="it" sz="2800">
                <a:solidFill>
                  <a:schemeClr val="tx1">
                    <a:lumMod val="65000"/>
                    <a:lumOff val="35000"/>
                  </a:schemeClr>
                </a:solidFill>
              </a:rPr>
              <a:t>Voglio vedere di nuovo.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rgbClr val="ff0000"/>
                </a:solidFill>
              </a:rPr>
              <a:t>④ </a:t>
            </a:r>
            <a:r xmlns:a="http://schemas.openxmlformats.org/drawingml/2006/main">
              <a:rPr altLang="ko-KR" lang="it" sz="2800">
                <a:solidFill>
                  <a:srgbClr val="ff0000"/>
                </a:solidFill>
              </a:rPr>
              <a:t>Voglio vedere di nuovo.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it" sz="3600"/>
              <a:t>"Va'", disse Gesù, "la tua fede ti ha guarito". Immediatamente ricuperò la vista e seguì Gesù lungo la strada.</a:t>
            </a:r>
            <a:endParaRPr xmlns:a="http://schemas.openxmlformats.org/drawingml/2006/main" altLang="ko-KR" lang="en-US" sz="3600"/>
          </a:p>
          <a:p>
            <a:pPr xmlns:a="http://schemas.openxmlformats.org/drawingml/2006/main" lvl="0">
              <a:defRPr/>
            </a:pPr>
            <a:r xmlns:a="http://schemas.openxmlformats.org/drawingml/2006/main">
              <a:rPr altLang="ko-KR" lang="it"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it"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Segno</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10:</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77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t" altLang="ko-KR" sz="4400"/>
              <a:t>Zaccheo salì su un albero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it" sz="3600"/>
              <a:t>Perché il Figlio dell'uomo è venuto a cercare e a salvare ciò che era perduto."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Luca</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19:</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C'era un uomo ricco di nome Zaccheo. Era un capo esattore delle tasse, quindi la gente lo odiava.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Un giorno Gesù venne nel villaggio dove viveva Zaccheo. Molte persone si accalcavano per vedere Gesù.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Appena suo padre vide arrivare suo figlio da lontano, corse da lui, lo abbracciò e lo accettò con gioia.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Zaccheo salì su un albero per vedere Gesù. Gesù lo guardò e disse. “Zaccheo, scendi subito. Devo restare a casa tua oggi."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"Zaccheo ha deciso con Gesù: "Darò la metà dei miei beni ai poveri".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it" altLang="ko-KR" sz="3000">
                <a:solidFill>
                  <a:schemeClr val="tx1">
                    <a:lumMod val="65000"/>
                    <a:lumOff val="35000"/>
                  </a:schemeClr>
                </a:solidFill>
              </a:rPr>
              <a:t>Gesù disse: "Oggi per questa casa è venuta la salvezza. Sono venuto a cercare e a salvare ciò che era perduto".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lezione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it" sz="3200">
                <a:solidFill>
                  <a:schemeClr val="tx1">
                    <a:lumMod val="65000"/>
                    <a:lumOff val="35000"/>
                  </a:schemeClr>
                </a:solidFill>
              </a:rPr>
              <a:t>Quando Zaccheo incontrò Gesù, confessò che avrebbe donato ai poveri il suo bene più caro.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Qual è la cosa più importante per 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A cosa hai rinunciato dopo aver incontrato Gesù?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Dobbiamo ricordare che la cosa più preziosa per noi è Gesù.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it" sz="3200">
                <a:solidFill>
                  <a:srgbClr val="ff0000"/>
                </a:solidFill>
              </a:rPr>
              <a:t>Chi è Gesù?</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rgbClr val="0070c0"/>
                </a:solidFill>
              </a:rPr>
              <a:t>Gesù è..</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chemeClr val="tx1">
                    <a:lumMod val="65000"/>
                    <a:lumOff val="35000"/>
                  </a:schemeClr>
                </a:solidFill>
              </a:rPr>
              <a:t>Gesù è il Salvatore venuto in questa terra per salvare tutti senza distinzioni.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Di oggi</a:t>
            </a:r>
            <a:r xmlns:a="http://schemas.openxmlformats.org/drawingml/2006/main">
              <a:rPr altLang="en-US" lang="it" sz="4000">
                <a:solidFill>
                  <a:srgbClr val="ff0000"/>
                </a:solidFill>
              </a:rPr>
              <a:t> </a:t>
            </a:r>
            <a:r xmlns:a="http://schemas.openxmlformats.org/drawingml/2006/main">
              <a:rPr altLang="ko-KR" lang="it"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t" sz="3200">
                <a:solidFill>
                  <a:schemeClr val="tx1">
                    <a:lumMod val="65000"/>
                    <a:lumOff val="35000"/>
                  </a:schemeClr>
                </a:solidFill>
              </a:rPr>
              <a:t>Perché la gente odiava Zaccheo?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① </a:t>
            </a:r>
            <a:r xmlns:a="http://schemas.openxmlformats.org/drawingml/2006/main">
              <a:rPr altLang="ko-KR" lang="it" sz="2800">
                <a:solidFill>
                  <a:schemeClr val="tx1">
                    <a:lumMod val="65000"/>
                    <a:lumOff val="35000"/>
                  </a:schemeClr>
                </a:solidFill>
              </a:rPr>
              <a:t>Perché</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Lui</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era</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UN</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capo</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imposta</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collettore.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② </a:t>
            </a:r>
            <a:r xmlns:a="http://schemas.openxmlformats.org/drawingml/2006/main">
              <a:rPr altLang="ko-KR" lang="it" sz="2800">
                <a:solidFill>
                  <a:schemeClr val="tx1">
                    <a:lumMod val="65000"/>
                    <a:lumOff val="35000"/>
                  </a:schemeClr>
                </a:solidFill>
              </a:rPr>
              <a:t>Perché credeva bene in Gesù.</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③ </a:t>
            </a:r>
            <a:r xmlns:a="http://schemas.openxmlformats.org/drawingml/2006/main">
              <a:rPr altLang="ko-KR" lang="it" sz="2800">
                <a:solidFill>
                  <a:schemeClr val="tx1">
                    <a:lumMod val="65000"/>
                    <a:lumOff val="35000"/>
                  </a:schemeClr>
                </a:solidFill>
              </a:rPr>
              <a:t>Perché pregava molto.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④ </a:t>
            </a:r>
            <a:r xmlns:a="http://schemas.openxmlformats.org/drawingml/2006/main">
              <a:rPr altLang="ko-KR" lang="it" sz="2800">
                <a:solidFill>
                  <a:schemeClr val="tx1">
                    <a:lumMod val="65000"/>
                    <a:lumOff val="35000"/>
                  </a:schemeClr>
                </a:solidFill>
              </a:rPr>
              <a:t>Perché era bello.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rgbClr val="ff0000"/>
                </a:solidFill>
              </a:rPr>
              <a:t>① </a:t>
            </a:r>
            <a:r xmlns:a="http://schemas.openxmlformats.org/drawingml/2006/main">
              <a:rPr altLang="ko-KR" lang="it" sz="2800">
                <a:solidFill>
                  <a:srgbClr val="ff0000"/>
                </a:solidFill>
              </a:rPr>
              <a:t>Perché era capo pubblicano.</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it" sz="3600"/>
              <a:t>Perché il Figlio dell'uomo è venuto a cercare e a salvare ciò che era perduto."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Luca</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19:</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it">
                <a:solidFill>
                  <a:schemeClr val="tx1">
                    <a:lumMod val="50000"/>
                    <a:lumOff val="50000"/>
                  </a:schemeClr>
                </a:solidFill>
              </a:rPr>
              <a:t>N. 78 La Parola di Dio</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it" sz="4400"/>
              <a:t>Una casa costruita sulla roccia</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it" sz="3600"/>
              <a:t>"Perciò chiunque ascolta queste mie parole e le mette in pratica, è simile a un uomo saggio che ha costruito la sua casa sulla roccia.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Matteo</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7:</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it" sz="3200">
                <a:solidFill>
                  <a:schemeClr val="tx1">
                    <a:lumMod val="65000"/>
                    <a:lumOff val="35000"/>
                  </a:schemeClr>
                </a:solidFill>
              </a:rPr>
              <a:t>Gesù raccontò la storia di due uomini che stavano costruendo una casa.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Gesù disse: "Dio, tuo padre ti aspetta sempre".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it" sz="3200">
                <a:solidFill>
                  <a:schemeClr val="tx1">
                    <a:lumMod val="65000"/>
                    <a:lumOff val="35000"/>
                  </a:schemeClr>
                </a:solidFill>
              </a:rPr>
              <a:t>Uno di loro decise di costruire la sua casa sulla sabbia, un altro sulla roccia.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it" sz="3200">
                <a:solidFill>
                  <a:schemeClr val="tx1">
                    <a:lumMod val="65000"/>
                    <a:lumOff val="35000"/>
                  </a:schemeClr>
                </a:solidFill>
              </a:rPr>
              <a:t>I due lavorarono duramente per costruire una casa. Entrambe le case sembravano forti all'esterno senza una grande differenza.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Quando la forte pioggia provocò un’alluvione, la casa costruita sulla sabbia venne spazzata via. Ma la casa costruita sulla roccia rimase salda.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Gesù disse: “Chiunque ascolta le mie parole e le mette in pratica è simile a un uomo saggio che ha costruito la sua casa sulla roccia”.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lezione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it" sz="3600">
                <a:solidFill>
                  <a:schemeClr val="tx1">
                    <a:lumMod val="65000"/>
                    <a:lumOff val="35000"/>
                  </a:schemeClr>
                </a:solidFill>
              </a:rPr>
              <a:t>Gesù disse: “Chiunque ascolta le mie parole e le mette in pratica è simile a un uomo saggio che ha costruito la sua casa sulla roccia”.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t" sz="3600">
                <a:solidFill>
                  <a:schemeClr val="tx1">
                    <a:lumMod val="65000"/>
                    <a:lumOff val="35000"/>
                  </a:schemeClr>
                </a:solidFill>
              </a:rPr>
              <a:t>Metti in pratica ogni parola di Dio?</a:t>
            </a:r>
            <a:r xmlns:a="http://schemas.openxmlformats.org/drawingml/2006/main">
              <a:rPr altLang="en-US" lang="it" sz="3600">
                <a:solidFill>
                  <a:schemeClr val="tx1">
                    <a:lumMod val="65000"/>
                    <a:lumOff val="35000"/>
                  </a:schemeClr>
                </a:solidFill>
              </a:rPr>
              <a:t> </a:t>
            </a:r>
            <a:r xmlns:a="http://schemas.openxmlformats.org/drawingml/2006/main">
              <a:rPr altLang="ko-KR" lang="it" sz="3600">
                <a:solidFill>
                  <a:schemeClr val="tx1">
                    <a:lumMod val="65000"/>
                    <a:lumOff val="35000"/>
                  </a:schemeClr>
                </a:solidFill>
              </a:rPr>
              <a:t>Cerchiamo di essere uomini saggi che obbediscono alla Parola di Dio.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it" sz="3200"/>
              <a:t>Chi è Gesù?</a:t>
            </a:r>
            <a:r xmlns:a="http://schemas.openxmlformats.org/drawingml/2006/main">
              <a:rPr altLang="en-US" lang="i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rgbClr val="0070c0"/>
                </a:solidFill>
              </a:rPr>
              <a:t>Gesù</a:t>
            </a:r>
            <a:r xmlns:a="http://schemas.openxmlformats.org/drawingml/2006/main">
              <a:rPr altLang="en-US" lang="it" sz="3600">
                <a:solidFill>
                  <a:srgbClr val="0070c0"/>
                </a:solidFill>
              </a:rPr>
              <a:t> </a:t>
            </a:r>
            <a:r xmlns:a="http://schemas.openxmlformats.org/drawingml/2006/main">
              <a:rPr altLang="ko-KR" lang="it" sz="3600">
                <a:solidFill>
                  <a:srgbClr val="0070c0"/>
                </a:solidFill>
              </a:rPr>
              <a:t>È..</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chemeClr val="tx1">
                    <a:lumMod val="65000"/>
                    <a:lumOff val="35000"/>
                  </a:schemeClr>
                </a:solidFill>
              </a:rPr>
              <a:t>Gesù è colui che si compiace di coloro che obbediscono alla Parola.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Il quiz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t" sz="3200">
                <a:solidFill>
                  <a:schemeClr val="tx1">
                    <a:lumMod val="65000"/>
                    <a:lumOff val="35000"/>
                  </a:schemeClr>
                </a:solidFill>
              </a:rPr>
              <a:t>Quando è crollata la casa costruita sulla sabbia?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① </a:t>
            </a:r>
            <a:r xmlns:a="http://schemas.openxmlformats.org/drawingml/2006/main">
              <a:rPr altLang="ko-KR" lang="it" sz="2800">
                <a:solidFill>
                  <a:schemeClr val="tx1">
                    <a:lumMod val="65000"/>
                    <a:lumOff val="35000"/>
                  </a:schemeClr>
                </a:solidFill>
              </a:rPr>
              <a:t>Non appena la casa fu costruita,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② </a:t>
            </a:r>
            <a:r xmlns:a="http://schemas.openxmlformats.org/drawingml/2006/main">
              <a:rPr altLang="ko-KR" lang="it" sz="2800">
                <a:solidFill>
                  <a:schemeClr val="tx1">
                    <a:lumMod val="65000"/>
                    <a:lumOff val="35000"/>
                  </a:schemeClr>
                </a:solidFill>
              </a:rPr>
              <a:t>Quando splendeva il sole,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③ </a:t>
            </a:r>
            <a:r xmlns:a="http://schemas.openxmlformats.org/drawingml/2006/main">
              <a:rPr altLang="ko-KR" lang="it" sz="2800">
                <a:solidFill>
                  <a:schemeClr val="tx1">
                    <a:lumMod val="65000"/>
                    <a:lumOff val="35000"/>
                  </a:schemeClr>
                </a:solidFill>
              </a:rPr>
              <a:t>Quando molte persone entrarono in casa,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④ </a:t>
            </a:r>
            <a:r xmlns:a="http://schemas.openxmlformats.org/drawingml/2006/main">
              <a:rPr altLang="ko-KR" lang="it" sz="2800">
                <a:solidFill>
                  <a:schemeClr val="tx1">
                    <a:lumMod val="65000"/>
                    <a:lumOff val="35000"/>
                  </a:schemeClr>
                </a:solidFill>
              </a:rPr>
              <a:t>Quando pioveva molto e si allagava,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rgbClr val="ff0000"/>
                </a:solidFill>
              </a:rPr>
              <a:t>④ </a:t>
            </a:r>
            <a:r xmlns:a="http://schemas.openxmlformats.org/drawingml/2006/main">
              <a:rPr altLang="ko-KR" lang="it" sz="2800">
                <a:solidFill>
                  <a:srgbClr val="ff0000"/>
                </a:solidFill>
              </a:rPr>
              <a:t>Quando pioveva molto e si allagava,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it" sz="3600"/>
              <a:t>"Perciò chiunque ascolta queste mie parole e le mette in pratica, è simile a un uomo saggio che ha costruito la sua casa sulla roccia.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Matteo</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7:</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79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t" altLang="ko-KR" sz="4400"/>
              <a:t>Cinque Vergini Sagge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it" sz="3600"/>
              <a:t>“Vegliate dunque, perché non sapete né il giorno né l’ora”.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Matteo</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25:</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lezione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it" sz="3200">
                <a:solidFill>
                  <a:schemeClr val="tx1">
                    <a:lumMod val="65000"/>
                    <a:lumOff val="35000"/>
                  </a:schemeClr>
                </a:solidFill>
              </a:rPr>
              <a:t>Pecchiamo molto nella nostra vita.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Quindi ci sentiamo colpevoli di aver peccato contro Dio.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Ma Dio ci ha sempre perdonato per i nostri peccati.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Perché Gesù si è già caricato di tutti i nostri peccati.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Devi crederci e rivolgerti a Dio con gratitudine e gioia.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C'erano dieci vergini che si preparavano per il banchetto di nozze. Le cinque ragazze sagge prepararono lampade con abbastanza olio, ma le altre cinque no.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it" altLang="ko-KR" sz="3200">
                <a:solidFill>
                  <a:schemeClr val="tx1">
                    <a:lumMod val="65000"/>
                    <a:lumOff val="35000"/>
                  </a:schemeClr>
                </a:solidFill>
              </a:rPr>
              <a:t>Di notte, quando lo sposo tardava, le dieci vergini si addormentarono.</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"Lo sposo è qui!" Le vergini si alzarono in fretta. E le luci delle cinque vergini che non avevano preparato abbastanza olio si spensero.</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"Dacci un po' di petrolio." "Se ti diamo il nostro petrolio, potremmo rimanere senza petrolio anche noi. Vai a prendere un po' d'olio."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Ma mentre le cinque stolte andavano a comprare l'olio, la porta del banchetto si chiuse. Alla fine, alle cinque sciocche ragazze non fu permesso di partecipare alla festa.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lezione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it" sz="3600">
                <a:solidFill>
                  <a:schemeClr val="tx1">
                    <a:lumMod val="65000"/>
                    <a:lumOff val="35000"/>
                  </a:schemeClr>
                </a:solidFill>
              </a:rPr>
              <a:t>Questa è una storia che Gesù ci racconta come aspettare il giorno in cui tornerà.</a:t>
            </a:r>
            <a:r xmlns:a="http://schemas.openxmlformats.org/drawingml/2006/main">
              <a:rPr altLang="en-US" lang="it" sz="3600">
                <a:solidFill>
                  <a:schemeClr val="tx1">
                    <a:lumMod val="65000"/>
                    <a:lumOff val="35000"/>
                  </a:schemeClr>
                </a:solidFill>
              </a:rPr>
              <a:t> </a:t>
            </a:r>
            <a:r xmlns:a="http://schemas.openxmlformats.org/drawingml/2006/main">
              <a:rPr altLang="ko-KR" lang="it" sz="3600">
                <a:solidFill>
                  <a:schemeClr val="tx1">
                    <a:lumMod val="65000"/>
                    <a:lumOff val="35000"/>
                  </a:schemeClr>
                </a:solidFill>
              </a:rPr>
              <a:t>Nessuno sa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t" sz="3600">
                <a:solidFill>
                  <a:schemeClr val="tx1">
                    <a:lumMod val="65000"/>
                    <a:lumOff val="35000"/>
                  </a:schemeClr>
                </a:solidFill>
              </a:rPr>
              <a:t>quando Gesù verrà di nuovo.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t" sz="3600">
                <a:solidFill>
                  <a:schemeClr val="tx1">
                    <a:lumMod val="65000"/>
                    <a:lumOff val="35000"/>
                  </a:schemeClr>
                </a:solidFill>
              </a:rPr>
              <a:t>Ma come le cinque vergini sagge, dobbiamo sempre svegliarci e aspettare Gesù con cuore preparato.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it" sz="3200"/>
              <a:t>Chi è Gesù?</a:t>
            </a:r>
            <a:r xmlns:a="http://schemas.openxmlformats.org/drawingml/2006/main">
              <a:rPr altLang="en-US" lang="i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rgbClr val="0070c0"/>
                </a:solidFill>
              </a:rPr>
              <a:t>Gesù..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chemeClr val="tx1">
                    <a:lumMod val="65000"/>
                    <a:lumOff val="35000"/>
                  </a:schemeClr>
                </a:solidFill>
              </a:rPr>
              <a:t>Gesù ha promesso di tornare di nuovo in questa terra quando nessuno lo saprà.</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Il quiz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t" sz="3200">
                <a:solidFill>
                  <a:schemeClr val="tx1">
                    <a:lumMod val="65000"/>
                    <a:lumOff val="35000"/>
                  </a:schemeClr>
                </a:solidFill>
              </a:rPr>
              <a:t>Cosa non hanno preparato le cinque vergini stolte?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① </a:t>
            </a:r>
            <a:r xmlns:a="http://schemas.openxmlformats.org/drawingml/2006/main">
              <a:rPr altLang="ko-KR" lang="it" sz="2800">
                <a:solidFill>
                  <a:schemeClr val="tx1">
                    <a:lumMod val="65000"/>
                    <a:lumOff val="35000"/>
                  </a:schemeClr>
                </a:solidFill>
              </a:rPr>
              <a:t>olio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② </a:t>
            </a:r>
            <a:r xmlns:a="http://schemas.openxmlformats.org/drawingml/2006/main">
              <a:rPr altLang="ko-KR" lang="it" sz="2800">
                <a:solidFill>
                  <a:schemeClr val="tx1">
                    <a:lumMod val="65000"/>
                    <a:lumOff val="35000"/>
                  </a:schemeClr>
                </a:solidFill>
              </a:rPr>
              <a:t>acqua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③ </a:t>
            </a:r>
            <a:r xmlns:a="http://schemas.openxmlformats.org/drawingml/2006/main">
              <a:rPr altLang="ko-KR" lang="it" sz="2800">
                <a:solidFill>
                  <a:schemeClr val="tx1">
                    <a:lumMod val="65000"/>
                    <a:lumOff val="35000"/>
                  </a:schemeClr>
                </a:solidFill>
              </a:rPr>
              <a:t>vestiti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④ </a:t>
            </a:r>
            <a:r xmlns:a="http://schemas.openxmlformats.org/drawingml/2006/main">
              <a:rPr altLang="ko-KR" lang="it" sz="2800">
                <a:solidFill>
                  <a:schemeClr val="tx1">
                    <a:lumMod val="65000"/>
                    <a:lumOff val="35000"/>
                  </a:schemeClr>
                </a:solidFill>
              </a:rPr>
              <a:t>regalo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rgbClr val="ff0000"/>
                </a:solidFill>
              </a:rPr>
              <a:t>① </a:t>
            </a:r>
            <a:r xmlns:a="http://schemas.openxmlformats.org/drawingml/2006/main">
              <a:rPr altLang="ko-KR" lang="it" sz="2800">
                <a:solidFill>
                  <a:srgbClr val="ff0000"/>
                </a:solidFill>
              </a:rPr>
              <a:t>olio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it" sz="3600"/>
              <a:t>“Vegliate dunque, perché non sapete né il giorno né l’ora”.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Matteo</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25:</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t" altLang="ko-KR" b="1">
                <a:solidFill>
                  <a:schemeClr val="tx1">
                    <a:lumMod val="50000"/>
                    <a:lumOff val="50000"/>
                  </a:schemeClr>
                </a:solidFill>
              </a:rPr>
              <a:t>N. 80 La Parola di Dio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t" altLang="ko-KR" sz="4400"/>
              <a:t>La parabola dei talenti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it" sz="3200"/>
              <a:t>Chi è Gesù?</a:t>
            </a:r>
            <a:r xmlns:a="http://schemas.openxmlformats.org/drawingml/2006/main">
              <a:rPr altLang="en-US" lang="i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rgbClr val="0070c0"/>
                </a:solidFill>
              </a:rPr>
              <a:t>Gesù</a:t>
            </a:r>
            <a:r xmlns:a="http://schemas.openxmlformats.org/drawingml/2006/main">
              <a:rPr altLang="en-US" lang="it" sz="3600">
                <a:solidFill>
                  <a:srgbClr val="0070c0"/>
                </a:solidFill>
              </a:rPr>
              <a:t> </a:t>
            </a:r>
            <a:r xmlns:a="http://schemas.openxmlformats.org/drawingml/2006/main">
              <a:rPr altLang="ko-KR" lang="it" sz="3600">
                <a:solidFill>
                  <a:srgbClr val="0070c0"/>
                </a:solidFill>
              </a:rPr>
              <a:t>È..</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chemeClr val="tx1">
                    <a:lumMod val="65000"/>
                    <a:lumOff val="35000"/>
                  </a:schemeClr>
                </a:solidFill>
              </a:rPr>
              <a:t>Gesù è Colui che sempre ci ama e ci aspetta.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it" sz="3600"/>
              <a:t>"Il suo padrone rispose: 'Ben fatto, servo buono e fedele! Sei stato fedele in poche cose; ti darò autorità su molte cose. Vieni a condividere la felicità del tuo padrone!'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Matteo</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Una persona affidava del denaro ai suoi servi mentre si recava all'estero. Diede cinque talenti al primo servo, due al secondo e uno al terzo.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it" sz="2800">
                <a:solidFill>
                  <a:schemeClr val="tx1">
                    <a:lumMod val="65000"/>
                    <a:lumOff val="35000"/>
                  </a:schemeClr>
                </a:solidFill>
              </a:rPr>
              <a:t>Il servo che aveva ricevuto 5 talenti e due talenti andò subito a mettere al lavoro il suo denaro e guadagnò il doppio. Ma un uomo, che aveva ricevuto 1 talento, uscì, scavò una buca nel terreno e vi nascose il denaro del suo padrone.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Quando il padrone tornò e fece i conti con loro, il primo servo guadagnò altri cinque talenti e il secondo altri due.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Ma il servo che aveva ricevuto un talento non ne guadagnò alcuno. “Maestro, mi hai dato un solo talento. Allora come posso guadagnare di più?”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it" altLang="ko-KR" sz="2800">
                <a:solidFill>
                  <a:schemeClr val="tx1">
                    <a:lumMod val="65000"/>
                    <a:lumOff val="35000"/>
                  </a:schemeClr>
                </a:solidFill>
              </a:rPr>
              <a:t>Il suo padrone era arrabbiato. “Avreste dovuto mettere i miei soldi in deposito presso i banchieri, li avrei ricevuti indietro con gli interessi. Servo inutile, esci da casa mia!"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La lezione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it" sz="3200">
                <a:solidFill>
                  <a:schemeClr val="tx1">
                    <a:lumMod val="65000"/>
                    <a:lumOff val="35000"/>
                  </a:schemeClr>
                </a:solidFill>
              </a:rPr>
              <a:t>Gesù ci avverte di non essere pigri attraverso la parabola dei talenti.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C'è qualcosa di più importante di quanto abbiamo ricevuto.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La cosa più importante è vivere una vita per la gloria di Dio usando fedelmente ciò che hai.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Dovremmo tutti vivere quel tipo di vita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t" sz="3200">
                <a:solidFill>
                  <a:schemeClr val="tx1">
                    <a:lumMod val="65000"/>
                    <a:lumOff val="35000"/>
                  </a:schemeClr>
                </a:solidFill>
              </a:rPr>
              <a:t>essere lodato da Gesù.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t" sz="3200"/>
              <a:t>Chi è Gesù?</a:t>
            </a:r>
            <a:r xmlns:a="http://schemas.openxmlformats.org/drawingml/2006/main">
              <a:rPr altLang="en-US" lang="i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rgbClr val="0070c0"/>
                </a:solidFill>
              </a:rPr>
              <a:t>Gesù è..</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it" sz="3600">
                <a:solidFill>
                  <a:schemeClr val="tx1">
                    <a:lumMod val="65000"/>
                    <a:lumOff val="35000"/>
                  </a:schemeClr>
                </a:solidFill>
              </a:rPr>
              <a:t>Gesù è il nostro maestro, che valuta la nostra vita e ci premia di conseguenza.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solidFill>
                  <a:srgbClr val="ff0000"/>
                </a:solidFill>
              </a:rPr>
              <a:t>Il quiz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t" sz="3200">
                <a:solidFill>
                  <a:schemeClr val="tx1">
                    <a:lumMod val="65000"/>
                    <a:lumOff val="35000"/>
                  </a:schemeClr>
                </a:solidFill>
              </a:rPr>
              <a:t>Cosa affidò il padrone ai servi mentre viaggiavano lontano?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① </a:t>
            </a:r>
            <a:r xmlns:a="http://schemas.openxmlformats.org/drawingml/2006/main">
              <a:rPr altLang="ko-KR" lang="it" sz="2800">
                <a:solidFill>
                  <a:schemeClr val="tx1">
                    <a:lumMod val="65000"/>
                    <a:lumOff val="35000"/>
                  </a:schemeClr>
                </a:solidFill>
              </a:rPr>
              <a:t>casa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② </a:t>
            </a:r>
            <a:r xmlns:a="http://schemas.openxmlformats.org/drawingml/2006/main">
              <a:rPr altLang="ko-KR" lang="it" sz="2800">
                <a:solidFill>
                  <a:schemeClr val="tx1">
                    <a:lumMod val="65000"/>
                    <a:lumOff val="35000"/>
                  </a:schemeClr>
                </a:solidFill>
              </a:rPr>
              <a:t>campo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③ </a:t>
            </a:r>
            <a:r xmlns:a="http://schemas.openxmlformats.org/drawingml/2006/main">
              <a:rPr altLang="ko-KR" lang="it" sz="2800">
                <a:solidFill>
                  <a:schemeClr val="tx1">
                    <a:lumMod val="65000"/>
                    <a:lumOff val="35000"/>
                  </a:schemeClr>
                </a:solidFill>
              </a:rPr>
              <a:t>negozio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chemeClr val="tx1">
                    <a:lumMod val="65000"/>
                    <a:lumOff val="35000"/>
                  </a:schemeClr>
                </a:solidFill>
              </a:rPr>
              <a:t>④ </a:t>
            </a:r>
            <a:r xmlns:a="http://schemas.openxmlformats.org/drawingml/2006/main">
              <a:rPr altLang="ko-KR" lang="it" sz="2800">
                <a:solidFill>
                  <a:schemeClr val="tx1">
                    <a:lumMod val="65000"/>
                    <a:lumOff val="35000"/>
                  </a:schemeClr>
                </a:solidFill>
              </a:rPr>
              <a:t>talento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t" sz="2800">
                <a:solidFill>
                  <a:srgbClr val="ff0000"/>
                </a:solidFill>
              </a:rPr>
              <a:t>④ </a:t>
            </a:r>
            <a:r xmlns:a="http://schemas.openxmlformats.org/drawingml/2006/main">
              <a:rPr altLang="ko-KR" lang="it" sz="2800">
                <a:solidFill>
                  <a:srgbClr val="ff0000"/>
                </a:solidFill>
              </a:rPr>
              <a:t>talento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t" sz="4000"/>
              <a:t>La Parola di oggi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it" sz="3600"/>
              <a:t>"Il suo padrone rispose: 'Ben fatto, servo buono e fedele! Sei stato fedele in poche cose; ti darò autorità su molte cose. Vieni a condividere la felicità del tuo padrone!'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t" sz="2800">
                <a:solidFill>
                  <a:schemeClr val="tx1">
                    <a:lumMod val="65000"/>
                    <a:lumOff val="35000"/>
                  </a:schemeClr>
                </a:solidFill>
              </a:rPr>
              <a:t>Matteo</a:t>
            </a:r>
            <a:r xmlns:a="http://schemas.openxmlformats.org/drawingml/2006/main">
              <a:rPr altLang="en-US" lang="it" sz="2800">
                <a:solidFill>
                  <a:schemeClr val="tx1">
                    <a:lumMod val="65000"/>
                    <a:lumOff val="35000"/>
                  </a:schemeClr>
                </a:solidFill>
              </a:rPr>
              <a:t> </a:t>
            </a:r>
            <a:r xmlns:a="http://schemas.openxmlformats.org/drawingml/2006/main">
              <a:rPr altLang="ko-KR" lang="it"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